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6"/>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1" r:id="rId15"/>
    <p:sldId id="272" r:id="rId16"/>
    <p:sldId id="273" r:id="rId17"/>
    <p:sldId id="274" r:id="rId18"/>
    <p:sldId id="275" r:id="rId19"/>
    <p:sldId id="276" r:id="rId20"/>
    <p:sldId id="277" r:id="rId21"/>
    <p:sldId id="308" r:id="rId22"/>
    <p:sldId id="309" r:id="rId23"/>
    <p:sldId id="310" r:id="rId24"/>
    <p:sldId id="311"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57" roundtripDataSignature="AMtx7mjdo08p+HP6Eel3044tmb13bt8GM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64"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customschemas.google.com/relationships/presentationmetadata" Target="metadata"/><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 name="Google Shape;27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9" name="Google Shape;30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3" name="Google Shape;333;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 name="Google Shape;351;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9" name="Google Shape;369;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5" name="Google Shape;375;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9" name="Google Shape;399;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5" name="Google Shape;405;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3" name="Google Shape;413;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9" name="Google Shape;419;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88209a07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88209a07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88209a075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88209a075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88209a075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88209a075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2"/>
        <p:cNvGrpSpPr/>
        <p:nvPr/>
      </p:nvGrpSpPr>
      <p:grpSpPr>
        <a:xfrm>
          <a:off x="0" y="0"/>
          <a:ext cx="0" cy="0"/>
          <a:chOff x="0" y="0"/>
          <a:chExt cx="0" cy="0"/>
        </a:xfrm>
      </p:grpSpPr>
      <p:sp>
        <p:nvSpPr>
          <p:cNvPr id="13" name="Google Shape;13;p51"/>
          <p:cNvSpPr/>
          <p:nvPr/>
        </p:nvSpPr>
        <p:spPr>
          <a:xfrm>
            <a:off x="0" y="0"/>
            <a:ext cx="12192000" cy="4572001"/>
          </a:xfrm>
          <a:prstGeom prst="rect">
            <a:avLst/>
          </a:prstGeom>
          <a:solidFill>
            <a:srgbClr val="148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51"/>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51"/>
          <p:cNvSpPr txBox="1">
            <a:spLocks noGrp="1"/>
          </p:cNvSpPr>
          <p:nvPr>
            <p:ph type="ctr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51"/>
          <p:cNvSpPr txBox="1">
            <a:spLocks noGrp="1"/>
          </p:cNvSpPr>
          <p:nvPr>
            <p:ph type="subTitle"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800"/>
              <a:buNone/>
              <a:defRPr sz="1800">
                <a:solidFill>
                  <a:srgbClr val="0C0C0C"/>
                </a:solidFill>
              </a:defRPr>
            </a:lvl1pPr>
            <a:lvl2pPr lvl="1" algn="ctr">
              <a:lnSpc>
                <a:spcPct val="90000"/>
              </a:lnSpc>
              <a:spcBef>
                <a:spcPts val="200"/>
              </a:spcBef>
              <a:spcAft>
                <a:spcPts val="0"/>
              </a:spcAft>
              <a:buSzPts val="1800"/>
              <a:buNone/>
              <a:defRPr sz="1800"/>
            </a:lvl2pPr>
            <a:lvl3pPr lvl="2" algn="ctr">
              <a:lnSpc>
                <a:spcPct val="90000"/>
              </a:lnSpc>
              <a:spcBef>
                <a:spcPts val="400"/>
              </a:spcBef>
              <a:spcAft>
                <a:spcPts val="0"/>
              </a:spcAft>
              <a:buSzPts val="1800"/>
              <a:buNone/>
              <a:defRPr sz="1800"/>
            </a:lvl3pPr>
            <a:lvl4pPr lvl="3" algn="ctr">
              <a:lnSpc>
                <a:spcPct val="90000"/>
              </a:lnSpc>
              <a:spcBef>
                <a:spcPts val="400"/>
              </a:spcBef>
              <a:spcAft>
                <a:spcPts val="0"/>
              </a:spcAft>
              <a:buSzPts val="1800"/>
              <a:buNone/>
              <a:defRPr sz="1800"/>
            </a:lvl4pPr>
            <a:lvl5pPr lvl="4" algn="ctr">
              <a:lnSpc>
                <a:spcPct val="90000"/>
              </a:lnSpc>
              <a:spcBef>
                <a:spcPts val="400"/>
              </a:spcBef>
              <a:spcAft>
                <a:spcPts val="0"/>
              </a:spcAft>
              <a:buSzPts val="1800"/>
              <a:buNone/>
              <a:defRPr sz="1800"/>
            </a:lvl5pPr>
            <a:lvl6pPr lvl="5" algn="ctr">
              <a:lnSpc>
                <a:spcPct val="90000"/>
              </a:lnSpc>
              <a:spcBef>
                <a:spcPts val="400"/>
              </a:spcBef>
              <a:spcAft>
                <a:spcPts val="0"/>
              </a:spcAft>
              <a:buSzPts val="1800"/>
              <a:buNone/>
              <a:defRPr sz="1800"/>
            </a:lvl6pPr>
            <a:lvl7pPr lvl="6" algn="ctr">
              <a:lnSpc>
                <a:spcPct val="90000"/>
              </a:lnSpc>
              <a:spcBef>
                <a:spcPts val="400"/>
              </a:spcBef>
              <a:spcAft>
                <a:spcPts val="0"/>
              </a:spcAft>
              <a:buSzPts val="1800"/>
              <a:buNone/>
              <a:defRPr sz="1800"/>
            </a:lvl7pPr>
            <a:lvl8pPr lvl="7" algn="ctr">
              <a:lnSpc>
                <a:spcPct val="90000"/>
              </a:lnSpc>
              <a:spcBef>
                <a:spcPts val="400"/>
              </a:spcBef>
              <a:spcAft>
                <a:spcPts val="0"/>
              </a:spcAft>
              <a:buSzPts val="1800"/>
              <a:buNone/>
              <a:defRPr sz="1800"/>
            </a:lvl8pPr>
            <a:lvl9pPr lvl="8" algn="ctr">
              <a:lnSpc>
                <a:spcPct val="90000"/>
              </a:lnSpc>
              <a:spcBef>
                <a:spcPts val="400"/>
              </a:spcBef>
              <a:spcAft>
                <a:spcPts val="400"/>
              </a:spcAft>
              <a:buSzPts val="1800"/>
              <a:buNone/>
              <a:defRPr sz="1800"/>
            </a:lvl9pPr>
          </a:lstStyle>
          <a:p>
            <a:endParaRPr/>
          </a:p>
        </p:txBody>
      </p:sp>
      <p:sp>
        <p:nvSpPr>
          <p:cNvPr id="17" name="Google Shape;17;p51"/>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1"/>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1"/>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20" name="Google Shape;20;p51"/>
          <p:cNvCxnSpPr/>
          <p:nvPr/>
        </p:nvCxnSpPr>
        <p:spPr>
          <a:xfrm rot="10800000">
            <a:off x="8386843" y="5264106"/>
            <a:ext cx="0" cy="914400"/>
          </a:xfrm>
          <a:prstGeom prst="straightConnector1">
            <a:avLst/>
          </a:prstGeom>
          <a:noFill/>
          <a:ln w="19050" cap="flat" cmpd="sng">
            <a:solidFill>
              <a:srgbClr val="1482AB"/>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6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60"/>
          <p:cNvSpPr txBox="1">
            <a:spLocks noGrp="1"/>
          </p:cNvSpPr>
          <p:nvPr>
            <p:ph type="body" idx="1"/>
          </p:nvPr>
        </p:nvSpPr>
        <p:spPr>
          <a:xfrm rot="5400000">
            <a:off x="3872484" y="-562356"/>
            <a:ext cx="4023360" cy="9720073"/>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9" name="Google Shape;79;p60"/>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60"/>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60"/>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61"/>
          <p:cNvSpPr txBox="1">
            <a:spLocks noGrp="1"/>
          </p:cNvSpPr>
          <p:nvPr>
            <p:ph type="title"/>
          </p:nvPr>
        </p:nvSpPr>
        <p:spPr>
          <a:xfrm rot="5400000">
            <a:off x="7334251" y="2152650"/>
            <a:ext cx="5410200" cy="2628900"/>
          </a:xfrm>
          <a:prstGeom prst="rect">
            <a:avLst/>
          </a:prstGeom>
          <a:noFill/>
          <a:ln>
            <a:noFill/>
          </a:ln>
        </p:spPr>
        <p:txBody>
          <a:bodyPr spcFirstLastPara="1" wrap="square" lIns="45700" tIns="91425" rIns="45700" bIns="91425"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61"/>
          <p:cNvSpPr txBox="1">
            <a:spLocks noGrp="1"/>
          </p:cNvSpPr>
          <p:nvPr>
            <p:ph type="body" idx="1"/>
          </p:nvPr>
        </p:nvSpPr>
        <p:spPr>
          <a:xfrm rot="5400000">
            <a:off x="2076451" y="-323850"/>
            <a:ext cx="5410200" cy="758190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5" name="Google Shape;85;p61"/>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61"/>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61"/>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88" name="Google Shape;88;p61"/>
          <p:cNvCxnSpPr/>
          <p:nvPr/>
        </p:nvCxnSpPr>
        <p:spPr>
          <a:xfrm rot="10800000">
            <a:off x="10058400" y="59263"/>
            <a:ext cx="0" cy="9144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5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5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4" name="Google Shape;24;p52"/>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52"/>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52"/>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7"/>
        <p:cNvGrpSpPr/>
        <p:nvPr/>
      </p:nvGrpSpPr>
      <p:grpSpPr>
        <a:xfrm>
          <a:off x="0" y="0"/>
          <a:ext cx="0" cy="0"/>
          <a:chOff x="0" y="0"/>
          <a:chExt cx="0" cy="0"/>
        </a:xfrm>
      </p:grpSpPr>
      <p:sp>
        <p:nvSpPr>
          <p:cNvPr id="28" name="Google Shape;28;p53"/>
          <p:cNvSpPr/>
          <p:nvPr/>
        </p:nvSpPr>
        <p:spPr>
          <a:xfrm>
            <a:off x="0" y="0"/>
            <a:ext cx="12192000" cy="4572001"/>
          </a:xfrm>
          <a:prstGeom prst="rect">
            <a:avLst/>
          </a:prstGeom>
          <a:solidFill>
            <a:srgbClr val="1D9A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3"/>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3"/>
          <p:cNvSpPr txBox="1">
            <a:spLocks noGrp="1"/>
          </p:cNvSpPr>
          <p:nvPr>
            <p:ph type="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3"/>
          <p:cNvSpPr txBox="1">
            <a:spLocks noGrp="1"/>
          </p:cNvSpPr>
          <p:nvPr>
            <p:ph type="body"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1800"/>
              <a:buNone/>
              <a:defRPr sz="1800">
                <a:solidFill>
                  <a:srgbClr val="0C0C0C"/>
                </a:solidFill>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32" name="Google Shape;32;p53"/>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3"/>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3"/>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35" name="Google Shape;35;p53"/>
          <p:cNvCxnSpPr/>
          <p:nvPr/>
        </p:nvCxnSpPr>
        <p:spPr>
          <a:xfrm rot="10800000">
            <a:off x="8386843" y="5264106"/>
            <a:ext cx="0" cy="914400"/>
          </a:xfrm>
          <a:prstGeom prst="straightConnector1">
            <a:avLst/>
          </a:prstGeom>
          <a:noFill/>
          <a:ln w="19050" cap="flat" cmpd="sng">
            <a:solidFill>
              <a:srgbClr val="1482AB"/>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5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54"/>
          <p:cNvSpPr txBox="1">
            <a:spLocks noGrp="1"/>
          </p:cNvSpPr>
          <p:nvPr>
            <p:ph type="body" idx="1"/>
          </p:nvPr>
        </p:nvSpPr>
        <p:spPr>
          <a:xfrm>
            <a:off x="1024127" y="2286000"/>
            <a:ext cx="4754880"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9" name="Google Shape;39;p54"/>
          <p:cNvSpPr txBox="1">
            <a:spLocks noGrp="1"/>
          </p:cNvSpPr>
          <p:nvPr>
            <p:ph type="body" idx="2"/>
          </p:nvPr>
        </p:nvSpPr>
        <p:spPr>
          <a:xfrm>
            <a:off x="5989320" y="2286000"/>
            <a:ext cx="4754880"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0" name="Google Shape;40;p54"/>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4"/>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54"/>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5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55"/>
          <p:cNvSpPr txBox="1">
            <a:spLocks noGrp="1"/>
          </p:cNvSpPr>
          <p:nvPr>
            <p:ph type="body" idx="1"/>
          </p:nvPr>
        </p:nvSpPr>
        <p:spPr>
          <a:xfrm>
            <a:off x="1024128" y="2179636"/>
            <a:ext cx="4754880" cy="822960"/>
          </a:xfrm>
          <a:prstGeom prst="rect">
            <a:avLst/>
          </a:prstGeom>
          <a:noFill/>
          <a:ln>
            <a:noFill/>
          </a:ln>
        </p:spPr>
        <p:txBody>
          <a:bodyPr spcFirstLastPara="1" wrap="square" lIns="137150" tIns="45700" rIns="137150" bIns="45700" anchor="ctr" anchorCtr="0">
            <a:normAutofit/>
          </a:bodyPr>
          <a:lstStyle>
            <a:lvl1pPr marL="457200" lvl="0" indent="-228600" algn="l">
              <a:lnSpc>
                <a:spcPct val="90000"/>
              </a:lnSpc>
              <a:spcBef>
                <a:spcPts val="0"/>
              </a:spcBef>
              <a:spcAft>
                <a:spcPts val="0"/>
              </a:spcAft>
              <a:buSzPts val="2300"/>
              <a:buNone/>
              <a:defRPr sz="2300" b="0" cap="none">
                <a:solidFill>
                  <a:schemeClr val="accent1"/>
                </a:solidFill>
                <a:latin typeface="Twentieth Century"/>
                <a:ea typeface="Twentieth Century"/>
                <a:cs typeface="Twentieth Century"/>
                <a:sym typeface="Twentieth Century"/>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6" name="Google Shape;46;p55"/>
          <p:cNvSpPr txBox="1">
            <a:spLocks noGrp="1"/>
          </p:cNvSpPr>
          <p:nvPr>
            <p:ph type="body" idx="2"/>
          </p:nvPr>
        </p:nvSpPr>
        <p:spPr>
          <a:xfrm>
            <a:off x="1024128" y="2967788"/>
            <a:ext cx="4754880" cy="3341572"/>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7" name="Google Shape;47;p55"/>
          <p:cNvSpPr txBox="1">
            <a:spLocks noGrp="1"/>
          </p:cNvSpPr>
          <p:nvPr>
            <p:ph type="body" idx="3"/>
          </p:nvPr>
        </p:nvSpPr>
        <p:spPr>
          <a:xfrm>
            <a:off x="5990888" y="2179636"/>
            <a:ext cx="4754880" cy="822960"/>
          </a:xfrm>
          <a:prstGeom prst="rect">
            <a:avLst/>
          </a:prstGeom>
          <a:noFill/>
          <a:ln>
            <a:noFill/>
          </a:ln>
        </p:spPr>
        <p:txBody>
          <a:bodyPr spcFirstLastPara="1" wrap="square" lIns="137150" tIns="45700" rIns="137150" bIns="45700" anchor="ctr" anchorCtr="0">
            <a:normAutofit/>
          </a:bodyPr>
          <a:lstStyle>
            <a:lvl1pPr marL="457200" lvl="0" indent="-228600" algn="l">
              <a:lnSpc>
                <a:spcPct val="90000"/>
              </a:lnSpc>
              <a:spcBef>
                <a:spcPts val="0"/>
              </a:spcBef>
              <a:spcAft>
                <a:spcPts val="0"/>
              </a:spcAft>
              <a:buSzPts val="2300"/>
              <a:buNone/>
              <a:defRPr sz="2300" b="0" cap="none">
                <a:solidFill>
                  <a:schemeClr val="accent1"/>
                </a:solidFill>
                <a:latin typeface="Twentieth Century"/>
                <a:ea typeface="Twentieth Century"/>
                <a:cs typeface="Twentieth Century"/>
                <a:sym typeface="Twentieth Century"/>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8" name="Google Shape;48;p55"/>
          <p:cNvSpPr txBox="1">
            <a:spLocks noGrp="1"/>
          </p:cNvSpPr>
          <p:nvPr>
            <p:ph type="body" idx="4"/>
          </p:nvPr>
        </p:nvSpPr>
        <p:spPr>
          <a:xfrm>
            <a:off x="5990888" y="2967788"/>
            <a:ext cx="4754880" cy="3341572"/>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9" name="Google Shape;49;p55"/>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55"/>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55"/>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5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56"/>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56"/>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6"/>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7"/>
        <p:cNvGrpSpPr/>
        <p:nvPr/>
      </p:nvGrpSpPr>
      <p:grpSpPr>
        <a:xfrm>
          <a:off x="0" y="0"/>
          <a:ext cx="0" cy="0"/>
          <a:chOff x="0" y="0"/>
          <a:chExt cx="0" cy="0"/>
        </a:xfrm>
      </p:grpSpPr>
      <p:sp>
        <p:nvSpPr>
          <p:cNvPr id="58" name="Google Shape;58;p57"/>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57"/>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57"/>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58"/>
          <p:cNvSpPr txBox="1">
            <a:spLocks noGrp="1"/>
          </p:cNvSpPr>
          <p:nvPr>
            <p:ph type="title"/>
          </p:nvPr>
        </p:nvSpPr>
        <p:spPr>
          <a:xfrm>
            <a:off x="1024128" y="471509"/>
            <a:ext cx="4389120" cy="1737360"/>
          </a:xfrm>
          <a:prstGeom prst="rect">
            <a:avLst/>
          </a:prstGeom>
          <a:noFill/>
          <a:ln>
            <a:noFill/>
          </a:ln>
        </p:spPr>
        <p:txBody>
          <a:bodyPr spcFirstLastPara="1" wrap="square" lIns="91425" tIns="45700" rIns="91425" bIns="45700" anchor="ctr" anchorCtr="0">
            <a:noAutofit/>
          </a:bodyPr>
          <a:lstStyle>
            <a:lvl1pPr lvl="0" algn="l">
              <a:lnSpc>
                <a:spcPct val="80000"/>
              </a:lnSpc>
              <a:spcBef>
                <a:spcPts val="0"/>
              </a:spcBef>
              <a:spcAft>
                <a:spcPts val="0"/>
              </a:spcAft>
              <a:buClr>
                <a:srgbClr val="0C0C0C"/>
              </a:buClr>
              <a:buSzPts val="4000"/>
              <a:buFont typeface="Twentieth Centur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58"/>
          <p:cNvSpPr txBox="1">
            <a:spLocks noGrp="1"/>
          </p:cNvSpPr>
          <p:nvPr>
            <p:ph type="body" idx="1"/>
          </p:nvPr>
        </p:nvSpPr>
        <p:spPr>
          <a:xfrm>
            <a:off x="5715000" y="822960"/>
            <a:ext cx="5678424" cy="5184648"/>
          </a:xfrm>
          <a:prstGeom prst="rect">
            <a:avLst/>
          </a:prstGeom>
          <a:noFill/>
          <a:ln>
            <a:noFill/>
          </a:ln>
        </p:spPr>
        <p:txBody>
          <a:bodyPr spcFirstLastPara="1" wrap="square" lIns="45700" tIns="45700" rIns="45700" bIns="45700" anchor="t" anchorCtr="0">
            <a:normAutofit/>
          </a:bodyPr>
          <a:lstStyle>
            <a:lvl1pPr marL="457200" lvl="0" indent="-381000" algn="l">
              <a:lnSpc>
                <a:spcPct val="90000"/>
              </a:lnSpc>
              <a:spcBef>
                <a:spcPts val="1200"/>
              </a:spcBef>
              <a:spcAft>
                <a:spcPts val="0"/>
              </a:spcAft>
              <a:buSzPts val="2400"/>
              <a:buChar char=" "/>
              <a:defRPr sz="2400"/>
            </a:lvl1pPr>
            <a:lvl2pPr marL="914400" lvl="1" indent="-355600" algn="l">
              <a:lnSpc>
                <a:spcPct val="90000"/>
              </a:lnSpc>
              <a:spcBef>
                <a:spcPts val="200"/>
              </a:spcBef>
              <a:spcAft>
                <a:spcPts val="0"/>
              </a:spcAft>
              <a:buSzPts val="2000"/>
              <a:buChar char="🢝"/>
              <a:defRPr sz="2000"/>
            </a:lvl2pPr>
            <a:lvl3pPr marL="1371600" lvl="2" indent="-330200" algn="l">
              <a:lnSpc>
                <a:spcPct val="90000"/>
              </a:lnSpc>
              <a:spcBef>
                <a:spcPts val="400"/>
              </a:spcBef>
              <a:spcAft>
                <a:spcPts val="0"/>
              </a:spcAft>
              <a:buSzPts val="1600"/>
              <a:buChar char="🢝"/>
              <a:defRPr sz="1600"/>
            </a:lvl3pPr>
            <a:lvl4pPr marL="1828800" lvl="3" indent="-330200" algn="l">
              <a:lnSpc>
                <a:spcPct val="90000"/>
              </a:lnSpc>
              <a:spcBef>
                <a:spcPts val="400"/>
              </a:spcBef>
              <a:spcAft>
                <a:spcPts val="0"/>
              </a:spcAft>
              <a:buSzPts val="1600"/>
              <a:buChar char="🢝"/>
              <a:defRPr sz="1600"/>
            </a:lvl4pPr>
            <a:lvl5pPr marL="2286000" lvl="4" indent="-330200" algn="l">
              <a:lnSpc>
                <a:spcPct val="90000"/>
              </a:lnSpc>
              <a:spcBef>
                <a:spcPts val="400"/>
              </a:spcBef>
              <a:spcAft>
                <a:spcPts val="0"/>
              </a:spcAft>
              <a:buSzPts val="1600"/>
              <a:buChar char="🢝"/>
              <a:defRPr sz="1600"/>
            </a:lvl5pPr>
            <a:lvl6pPr marL="2743200" lvl="5" indent="-330200" algn="l">
              <a:lnSpc>
                <a:spcPct val="90000"/>
              </a:lnSpc>
              <a:spcBef>
                <a:spcPts val="400"/>
              </a:spcBef>
              <a:spcAft>
                <a:spcPts val="0"/>
              </a:spcAft>
              <a:buSzPts val="1600"/>
              <a:buChar char="🢝"/>
              <a:defRPr sz="1600"/>
            </a:lvl6pPr>
            <a:lvl7pPr marL="3200400" lvl="6" indent="-330200" algn="l">
              <a:lnSpc>
                <a:spcPct val="90000"/>
              </a:lnSpc>
              <a:spcBef>
                <a:spcPts val="400"/>
              </a:spcBef>
              <a:spcAft>
                <a:spcPts val="0"/>
              </a:spcAft>
              <a:buSzPts val="1600"/>
              <a:buChar char="🢝"/>
              <a:defRPr sz="1600"/>
            </a:lvl7pPr>
            <a:lvl8pPr marL="3657600" lvl="7" indent="-330200" algn="l">
              <a:lnSpc>
                <a:spcPct val="90000"/>
              </a:lnSpc>
              <a:spcBef>
                <a:spcPts val="400"/>
              </a:spcBef>
              <a:spcAft>
                <a:spcPts val="0"/>
              </a:spcAft>
              <a:buSzPts val="1600"/>
              <a:buChar char="🢝"/>
              <a:defRPr sz="1600"/>
            </a:lvl8pPr>
            <a:lvl9pPr marL="4114800" lvl="8" indent="-330200" algn="l">
              <a:lnSpc>
                <a:spcPct val="90000"/>
              </a:lnSpc>
              <a:spcBef>
                <a:spcPts val="400"/>
              </a:spcBef>
              <a:spcAft>
                <a:spcPts val="400"/>
              </a:spcAft>
              <a:buSzPts val="1600"/>
              <a:buChar char="🢝"/>
              <a:defRPr sz="1600"/>
            </a:lvl9pPr>
          </a:lstStyle>
          <a:p>
            <a:endParaRPr/>
          </a:p>
        </p:txBody>
      </p:sp>
      <p:sp>
        <p:nvSpPr>
          <p:cNvPr id="64" name="Google Shape;64;p58"/>
          <p:cNvSpPr txBox="1">
            <a:spLocks noGrp="1"/>
          </p:cNvSpPr>
          <p:nvPr>
            <p:ph type="body" idx="2"/>
          </p:nvPr>
        </p:nvSpPr>
        <p:spPr>
          <a:xfrm>
            <a:off x="1024128" y="2257506"/>
            <a:ext cx="4389120" cy="3762294"/>
          </a:xfrm>
          <a:prstGeom prst="rect">
            <a:avLst/>
          </a:prstGeom>
          <a:noFill/>
          <a:ln>
            <a:noFill/>
          </a:ln>
        </p:spPr>
        <p:txBody>
          <a:bodyPr spcFirstLastPara="1" wrap="square" lIns="91425" tIns="45700" rIns="91425" bIns="45700" anchor="t" anchorCtr="0">
            <a:normAutofit/>
          </a:bodyPr>
          <a:lstStyle>
            <a:lvl1pPr marL="457200" lvl="0" indent="-228600" algn="l">
              <a:lnSpc>
                <a:spcPct val="108000"/>
              </a:lnSpc>
              <a:spcBef>
                <a:spcPts val="600"/>
              </a:spcBef>
              <a:spcAft>
                <a:spcPts val="0"/>
              </a:spcAft>
              <a:buSzPts val="1600"/>
              <a:buNone/>
              <a:defRPr sz="1600"/>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65" name="Google Shape;65;p58"/>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58"/>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58"/>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8"/>
        <p:cNvGrpSpPr/>
        <p:nvPr/>
      </p:nvGrpSpPr>
      <p:grpSpPr>
        <a:xfrm>
          <a:off x="0" y="0"/>
          <a:ext cx="0" cy="0"/>
          <a:chOff x="0" y="0"/>
          <a:chExt cx="0" cy="0"/>
        </a:xfrm>
      </p:grpSpPr>
      <p:sp>
        <p:nvSpPr>
          <p:cNvPr id="69" name="Google Shape;69;p59"/>
          <p:cNvSpPr txBox="1">
            <a:spLocks noGrp="1"/>
          </p:cNvSpPr>
          <p:nvPr>
            <p:ph type="title"/>
          </p:nvPr>
        </p:nvSpPr>
        <p:spPr>
          <a:xfrm>
            <a:off x="457200" y="4960138"/>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59"/>
          <p:cNvSpPr>
            <a:spLocks noGrp="1"/>
          </p:cNvSpPr>
          <p:nvPr>
            <p:ph type="pic" idx="2"/>
          </p:nvPr>
        </p:nvSpPr>
        <p:spPr>
          <a:xfrm>
            <a:off x="0" y="-1"/>
            <a:ext cx="12188952" cy="4572000"/>
          </a:xfrm>
          <a:prstGeom prst="rect">
            <a:avLst/>
          </a:prstGeom>
          <a:solidFill>
            <a:srgbClr val="76CEEF"/>
          </a:solidFill>
          <a:ln>
            <a:noFill/>
          </a:ln>
        </p:spPr>
        <p:txBody>
          <a:bodyPr spcFirstLastPara="1" wrap="square" lIns="457200" tIns="365750" rIns="45700" bIns="45700" anchor="t" anchorCtr="0">
            <a:normAutofit/>
          </a:bodyPr>
          <a:lstStyle>
            <a:lvl1pPr marR="0" lvl="0" algn="l" rtl="0">
              <a:lnSpc>
                <a:spcPct val="90000"/>
              </a:lnSpc>
              <a:spcBef>
                <a:spcPts val="1200"/>
              </a:spcBef>
              <a:spcAft>
                <a:spcPts val="0"/>
              </a:spcAft>
              <a:buClr>
                <a:schemeClr val="accent1"/>
              </a:buClr>
              <a:buSzPts val="3200"/>
              <a:buFont typeface="Twentieth Century"/>
              <a:buNone/>
              <a:defRPr sz="3200" b="0" i="0" u="none" strike="noStrike" cap="none">
                <a:solidFill>
                  <a:schemeClr val="dk1"/>
                </a:solidFill>
                <a:latin typeface="Twentieth Century"/>
                <a:ea typeface="Twentieth Century"/>
                <a:cs typeface="Twentieth Century"/>
                <a:sym typeface="Twentieth Century"/>
              </a:defRPr>
            </a:lvl1pPr>
            <a:lvl2pPr marR="0" lvl="1" algn="l" rtl="0">
              <a:lnSpc>
                <a:spcPct val="90000"/>
              </a:lnSpc>
              <a:spcBef>
                <a:spcPts val="200"/>
              </a:spcBef>
              <a:spcAft>
                <a:spcPts val="0"/>
              </a:spcAft>
              <a:buClr>
                <a:schemeClr val="accent1"/>
              </a:buClr>
              <a:buSzPts val="2800"/>
              <a:buFont typeface="Noto Sans Symbols"/>
              <a:buNone/>
              <a:defRPr sz="2800" b="0" i="0" u="none" strike="noStrike" cap="none">
                <a:solidFill>
                  <a:schemeClr val="dk1"/>
                </a:solidFill>
                <a:latin typeface="Twentieth Century"/>
                <a:ea typeface="Twentieth Century"/>
                <a:cs typeface="Twentieth Century"/>
                <a:sym typeface="Twentieth Century"/>
              </a:defRPr>
            </a:lvl2pPr>
            <a:lvl3pPr marR="0" lvl="2" algn="l" rtl="0">
              <a:lnSpc>
                <a:spcPct val="90000"/>
              </a:lnSpc>
              <a:spcBef>
                <a:spcPts val="400"/>
              </a:spcBef>
              <a:spcAft>
                <a:spcPts val="0"/>
              </a:spcAft>
              <a:buClr>
                <a:schemeClr val="accent1"/>
              </a:buClr>
              <a:buSzPts val="2400"/>
              <a:buFont typeface="Noto Sans Symbols"/>
              <a:buNone/>
              <a:defRPr sz="2400" b="0" i="0" u="none" strike="noStrike" cap="none">
                <a:solidFill>
                  <a:schemeClr val="dk1"/>
                </a:solidFill>
                <a:latin typeface="Twentieth Century"/>
                <a:ea typeface="Twentieth Century"/>
                <a:cs typeface="Twentieth Century"/>
                <a:sym typeface="Twentieth Century"/>
              </a:defRPr>
            </a:lvl3pPr>
            <a:lvl4pPr marR="0" lvl="3"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4pPr>
            <a:lvl5pPr marR="0" lvl="4"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5pPr>
            <a:lvl6pPr marR="0" lvl="5"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6pPr>
            <a:lvl7pPr marR="0" lvl="6"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7pPr>
            <a:lvl8pPr marR="0" lvl="7"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8pPr>
            <a:lvl9pPr marR="0" lvl="8" algn="l" rtl="0">
              <a:lnSpc>
                <a:spcPct val="90000"/>
              </a:lnSpc>
              <a:spcBef>
                <a:spcPts val="400"/>
              </a:spcBef>
              <a:spcAft>
                <a:spcPts val="40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71" name="Google Shape;71;p59"/>
          <p:cNvSpPr txBox="1">
            <a:spLocks noGrp="1"/>
          </p:cNvSpPr>
          <p:nvPr>
            <p:ph type="body" idx="1"/>
          </p:nvPr>
        </p:nvSpPr>
        <p:spPr>
          <a:xfrm>
            <a:off x="8610600" y="4960138"/>
            <a:ext cx="3200400" cy="146304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1800"/>
              <a:buNone/>
              <a:defRPr sz="1800">
                <a:solidFill>
                  <a:srgbClr val="0C0C0C"/>
                </a:solidFill>
              </a:defRPr>
            </a:lvl1pPr>
            <a:lvl2pPr marL="914400" lvl="1" indent="-228600" algn="l">
              <a:lnSpc>
                <a:spcPct val="90000"/>
              </a:lnSpc>
              <a:spcBef>
                <a:spcPts val="200"/>
              </a:spcBef>
              <a:spcAft>
                <a:spcPts val="0"/>
              </a:spcAft>
              <a:buSzPts val="1400"/>
              <a:buNone/>
              <a:defRPr sz="1400"/>
            </a:lvl2pPr>
            <a:lvl3pPr marL="1371600" lvl="2" indent="-228600" algn="l">
              <a:lnSpc>
                <a:spcPct val="90000"/>
              </a:lnSpc>
              <a:spcBef>
                <a:spcPts val="400"/>
              </a:spcBef>
              <a:spcAft>
                <a:spcPts val="0"/>
              </a:spcAft>
              <a:buSzPts val="1200"/>
              <a:buNone/>
              <a:defRPr sz="1200"/>
            </a:lvl3pPr>
            <a:lvl4pPr marL="1828800" lvl="3" indent="-228600" algn="l">
              <a:lnSpc>
                <a:spcPct val="90000"/>
              </a:lnSpc>
              <a:spcBef>
                <a:spcPts val="400"/>
              </a:spcBef>
              <a:spcAft>
                <a:spcPts val="0"/>
              </a:spcAft>
              <a:buSzPts val="1000"/>
              <a:buNone/>
              <a:defRPr sz="1000"/>
            </a:lvl4pPr>
            <a:lvl5pPr marL="2286000" lvl="4" indent="-228600" algn="l">
              <a:lnSpc>
                <a:spcPct val="90000"/>
              </a:lnSpc>
              <a:spcBef>
                <a:spcPts val="400"/>
              </a:spcBef>
              <a:spcAft>
                <a:spcPts val="0"/>
              </a:spcAft>
              <a:buSzPts val="1000"/>
              <a:buNone/>
              <a:defRPr sz="1000"/>
            </a:lvl5pPr>
            <a:lvl6pPr marL="2743200" lvl="5" indent="-228600" algn="l">
              <a:lnSpc>
                <a:spcPct val="90000"/>
              </a:lnSpc>
              <a:spcBef>
                <a:spcPts val="400"/>
              </a:spcBef>
              <a:spcAft>
                <a:spcPts val="0"/>
              </a:spcAft>
              <a:buSzPts val="1000"/>
              <a:buNone/>
              <a:defRPr sz="1000"/>
            </a:lvl6pPr>
            <a:lvl7pPr marL="3200400" lvl="6" indent="-228600" algn="l">
              <a:lnSpc>
                <a:spcPct val="90000"/>
              </a:lnSpc>
              <a:spcBef>
                <a:spcPts val="400"/>
              </a:spcBef>
              <a:spcAft>
                <a:spcPts val="0"/>
              </a:spcAft>
              <a:buSzPts val="1000"/>
              <a:buNone/>
              <a:defRPr sz="1000"/>
            </a:lvl7pPr>
            <a:lvl8pPr marL="3657600" lvl="7" indent="-228600" algn="l">
              <a:lnSpc>
                <a:spcPct val="90000"/>
              </a:lnSpc>
              <a:spcBef>
                <a:spcPts val="400"/>
              </a:spcBef>
              <a:spcAft>
                <a:spcPts val="0"/>
              </a:spcAft>
              <a:buSzPts val="1000"/>
              <a:buNone/>
              <a:defRPr sz="1000"/>
            </a:lvl8pPr>
            <a:lvl9pPr marL="4114800" lvl="8" indent="-228600" algn="l">
              <a:lnSpc>
                <a:spcPct val="90000"/>
              </a:lnSpc>
              <a:spcBef>
                <a:spcPts val="400"/>
              </a:spcBef>
              <a:spcAft>
                <a:spcPts val="400"/>
              </a:spcAft>
              <a:buSzPts val="1000"/>
              <a:buNone/>
              <a:defRPr sz="1000"/>
            </a:lvl9pPr>
          </a:lstStyle>
          <a:p>
            <a:endParaRPr/>
          </a:p>
        </p:txBody>
      </p:sp>
      <p:sp>
        <p:nvSpPr>
          <p:cNvPr id="72" name="Google Shape;72;p59"/>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59"/>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59"/>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75" name="Google Shape;75;p59"/>
          <p:cNvCxnSpPr/>
          <p:nvPr/>
        </p:nvCxnSpPr>
        <p:spPr>
          <a:xfrm rot="10800000">
            <a:off x="8386843" y="5264106"/>
            <a:ext cx="0" cy="9144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marR="0" lvl="0" algn="l" rtl="0">
              <a:lnSpc>
                <a:spcPct val="80000"/>
              </a:lnSpc>
              <a:spcBef>
                <a:spcPts val="0"/>
              </a:spcBef>
              <a:spcAft>
                <a:spcPts val="0"/>
              </a:spcAft>
              <a:buClr>
                <a:srgbClr val="0C0C0C"/>
              </a:buClr>
              <a:buSzPts val="5000"/>
              <a:buFont typeface="Twentieth Century"/>
              <a:buNone/>
              <a:defRPr sz="5000" b="0" i="0" u="none" strike="noStrike" cap="none">
                <a:solidFill>
                  <a:srgbClr val="0C0C0C"/>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5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lvl1pPr marL="457200" marR="0" lvl="0" indent="-368300" algn="l" rtl="0">
              <a:lnSpc>
                <a:spcPct val="90000"/>
              </a:lnSpc>
              <a:spcBef>
                <a:spcPts val="1200"/>
              </a:spcBef>
              <a:spcAft>
                <a:spcPts val="0"/>
              </a:spcAft>
              <a:buClr>
                <a:schemeClr val="accent1"/>
              </a:buClr>
              <a:buSzPts val="2200"/>
              <a:buFont typeface="Twentieth Century"/>
              <a:buChar char=" "/>
              <a:defRPr sz="2200" b="0" i="0" u="none" strike="noStrike" cap="none">
                <a:solidFill>
                  <a:schemeClr val="dk1"/>
                </a:solidFill>
                <a:latin typeface="Twentieth Century"/>
                <a:ea typeface="Twentieth Century"/>
                <a:cs typeface="Twentieth Century"/>
                <a:sym typeface="Twentieth Century"/>
              </a:defRPr>
            </a:lvl1pPr>
            <a:lvl2pPr marL="914400" marR="0" lvl="1" indent="-342900" algn="l" rtl="0">
              <a:lnSpc>
                <a:spcPct val="90000"/>
              </a:lnSpc>
              <a:spcBef>
                <a:spcPts val="200"/>
              </a:spcBef>
              <a:spcAft>
                <a:spcPts val="0"/>
              </a:spcAft>
              <a:buClr>
                <a:schemeClr val="accent1"/>
              </a:buClr>
              <a:buSzPts val="1800"/>
              <a:buFont typeface="Noto Sans Symbols"/>
              <a:buChar char="🢝"/>
              <a:defRPr sz="1800" b="0" i="0" u="none" strike="noStrike" cap="none">
                <a:solidFill>
                  <a:schemeClr val="dk1"/>
                </a:solidFill>
                <a:latin typeface="Twentieth Century"/>
                <a:ea typeface="Twentieth Century"/>
                <a:cs typeface="Twentieth Century"/>
                <a:sym typeface="Twentieth Century"/>
              </a:defRPr>
            </a:lvl2pPr>
            <a:lvl3pPr marL="1371600" marR="0" lvl="2"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3pPr>
            <a:lvl4pPr marL="1828800" marR="0" lvl="3"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4pPr>
            <a:lvl5pPr marL="2286000" marR="0" lvl="4"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8" name="Google Shape;8;p50"/>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0C0C0C"/>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9" name="Google Shape;9;p50"/>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rgbClr val="0C0C0C"/>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0" name="Google Shape;10;p50"/>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1pPr>
            <a:lvl2pPr marL="0" marR="0" lvl="1"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2pPr>
            <a:lvl3pPr marL="0" marR="0" lvl="2"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3pPr>
            <a:lvl4pPr marL="0" marR="0" lvl="3"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4pPr>
            <a:lvl5pPr marL="0" marR="0" lvl="4"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5pPr>
            <a:lvl6pPr marL="0" marR="0" lvl="5"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6pPr>
            <a:lvl7pPr marL="0" marR="0" lvl="6"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7pPr>
            <a:lvl8pPr marL="0" marR="0" lvl="7"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8pPr>
            <a:lvl9pPr marL="0" marR="0" lvl="8"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a:t>
            </a:fld>
            <a:endParaRPr/>
          </a:p>
        </p:txBody>
      </p:sp>
      <p:cxnSp>
        <p:nvCxnSpPr>
          <p:cNvPr id="11" name="Google Shape;11;p50"/>
          <p:cNvCxnSpPr/>
          <p:nvPr/>
        </p:nvCxnSpPr>
        <p:spPr>
          <a:xfrm rot="10800000">
            <a:off x="762000" y="826324"/>
            <a:ext cx="0" cy="914400"/>
          </a:xfrm>
          <a:prstGeom prst="straightConnector1">
            <a:avLst/>
          </a:prstGeom>
          <a:noFill/>
          <a:ln w="19050" cap="flat" cmpd="sng">
            <a:solidFill>
              <a:schemeClr val="accent1"/>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s.statcounter.com/browser-market-share/desktop/worldwid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trello.com/invite/b/ocJI7tRX/982458990f7634f51726567730c68981/kiwi-kar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
          <p:cNvSpPr txBox="1">
            <a:spLocks noGrp="1"/>
          </p:cNvSpPr>
          <p:nvPr>
            <p:ph type="ctr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0C0C0C"/>
              </a:buClr>
              <a:buSzPts val="5000"/>
              <a:buFont typeface="Twentieth Century"/>
              <a:buNone/>
            </a:pPr>
            <a:r>
              <a:rPr lang="en-US" b="1"/>
              <a:t>ASSESSMENT: </a:t>
            </a:r>
            <a:br>
              <a:rPr lang="en-US" b="1"/>
            </a:br>
            <a:r>
              <a:rPr lang="en-US" b="1"/>
              <a:t>KIWI KARS</a:t>
            </a:r>
            <a:endParaRPr b="1"/>
          </a:p>
        </p:txBody>
      </p:sp>
      <p:sp>
        <p:nvSpPr>
          <p:cNvPr id="94" name="Google Shape;94;p1"/>
          <p:cNvSpPr txBox="1">
            <a:spLocks noGrp="1"/>
          </p:cNvSpPr>
          <p:nvPr>
            <p:ph type="subTitle"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800"/>
              <a:buNone/>
            </a:pPr>
            <a:endParaRPr/>
          </a:p>
          <a:p>
            <a:pPr marL="0" lvl="0" indent="0" algn="l" rtl="0">
              <a:lnSpc>
                <a:spcPct val="100000"/>
              </a:lnSpc>
              <a:spcBef>
                <a:spcPts val="200"/>
              </a:spcBef>
              <a:spcAft>
                <a:spcPts val="0"/>
              </a:spcAft>
              <a:buSzPts val="1800"/>
              <a:buNone/>
            </a:pPr>
            <a:r>
              <a:rPr lang="en-US"/>
              <a:t>Portfolio for 3.7 / 3.8</a:t>
            </a:r>
            <a:endParaRPr/>
          </a:p>
          <a:p>
            <a:pPr marL="0" lvl="0" indent="0" algn="l" rtl="0">
              <a:lnSpc>
                <a:spcPct val="100000"/>
              </a:lnSpc>
              <a:spcBef>
                <a:spcPts val="200"/>
              </a:spcBef>
              <a:spcAft>
                <a:spcPts val="0"/>
              </a:spcAft>
              <a:buSzPts val="1800"/>
              <a:buNone/>
            </a:pPr>
            <a:r>
              <a:rPr lang="en-US"/>
              <a:t>Callum Cooper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USERS ACCESSING THE SITE</a:t>
            </a:r>
            <a:endParaRPr/>
          </a:p>
        </p:txBody>
      </p:sp>
      <p:sp>
        <p:nvSpPr>
          <p:cNvPr id="175" name="Google Shape;175;p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14300" algn="l" rtl="0">
              <a:lnSpc>
                <a:spcPct val="90000"/>
              </a:lnSpc>
              <a:spcBef>
                <a:spcPts val="0"/>
              </a:spcBef>
              <a:spcAft>
                <a:spcPts val="0"/>
              </a:spcAft>
              <a:buSzPts val="1800"/>
              <a:buChar char=" "/>
            </a:pPr>
            <a:r>
              <a:rPr lang="en-US" sz="1800"/>
              <a:t>How are they most likely going to be viewing your GUI?</a:t>
            </a:r>
            <a:endParaRPr/>
          </a:p>
          <a:p>
            <a:pPr marL="0" lvl="0" indent="0" algn="l" rtl="0">
              <a:lnSpc>
                <a:spcPct val="90000"/>
              </a:lnSpc>
              <a:spcBef>
                <a:spcPts val="1400"/>
              </a:spcBef>
              <a:spcAft>
                <a:spcPts val="0"/>
              </a:spcAft>
              <a:buSzPts val="1800"/>
              <a:buNone/>
            </a:pPr>
            <a:r>
              <a:rPr lang="en-US" sz="1800"/>
              <a:t>50% of users use their mobile phone to access the internet while 46% use desktop and 4% use a tablet</a:t>
            </a:r>
            <a:endParaRPr/>
          </a:p>
          <a:p>
            <a:pPr marL="0" lvl="0" indent="0" algn="l" rtl="0">
              <a:lnSpc>
                <a:spcPct val="90000"/>
              </a:lnSpc>
              <a:spcBef>
                <a:spcPts val="1400"/>
              </a:spcBef>
              <a:spcAft>
                <a:spcPts val="0"/>
              </a:spcAft>
              <a:buSzPts val="1800"/>
              <a:buNone/>
            </a:pPr>
            <a:r>
              <a:rPr lang="en-US" sz="1800"/>
              <a:t>The majority will be accessing the site using a mobile phone, 60% will be using Chrome while 25% will be on Safari.</a:t>
            </a:r>
            <a:endParaRPr/>
          </a:p>
          <a:p>
            <a:pPr marL="0" lvl="0" indent="0" algn="l" rtl="0">
              <a:lnSpc>
                <a:spcPct val="90000"/>
              </a:lnSpc>
              <a:spcBef>
                <a:spcPts val="1400"/>
              </a:spcBef>
              <a:spcAft>
                <a:spcPts val="0"/>
              </a:spcAft>
              <a:buSzPts val="1800"/>
              <a:buNone/>
            </a:pPr>
            <a:r>
              <a:rPr lang="en-US" sz="1800"/>
              <a:t>Almost the same amount of people as mobile will be using a desktop computer – according to </a:t>
            </a:r>
            <a:r>
              <a:rPr lang="en-US" sz="1800" u="sng">
                <a:solidFill>
                  <a:schemeClr val="hlink"/>
                </a:solidFill>
                <a:hlinkClick r:id="rId3"/>
              </a:rPr>
              <a:t>https://gs.statcounter.com/browser-market-share/desktop/worldwide</a:t>
            </a:r>
            <a:r>
              <a:rPr lang="en-US" sz="1800"/>
              <a:t> around 70% will be using Chrome with both Safari and Firefox taking up 10%.</a:t>
            </a:r>
            <a:endParaRPr sz="1800"/>
          </a:p>
          <a:p>
            <a:pPr marL="0" lvl="0" indent="0" algn="l" rtl="0">
              <a:lnSpc>
                <a:spcPct val="90000"/>
              </a:lnSpc>
              <a:spcBef>
                <a:spcPts val="1400"/>
              </a:spcBef>
              <a:spcAft>
                <a:spcPts val="0"/>
              </a:spcAft>
              <a:buSzPts val="1800"/>
              <a:buNone/>
            </a:pPr>
            <a:r>
              <a:rPr lang="en-US" sz="1800"/>
              <a:t>Some users may also be using a tablet with almost 50% of these using Safari as their primary browser while Chrome has a 35% user rate on tablet.</a:t>
            </a:r>
            <a:endParaRPr/>
          </a:p>
          <a:p>
            <a:pPr marL="0" lvl="0" indent="0" algn="l" rtl="0">
              <a:lnSpc>
                <a:spcPct val="90000"/>
              </a:lnSpc>
              <a:spcBef>
                <a:spcPts val="1400"/>
              </a:spcBef>
              <a:spcAft>
                <a:spcPts val="0"/>
              </a:spcAft>
              <a:buSzPts val="1800"/>
              <a:buNone/>
            </a:pPr>
            <a:r>
              <a:rPr lang="en-US" sz="1800"/>
              <a:t>Therefore, both chrome and safari are the majority for browser usage with other browsers such as Firefox and Opera also seeing a small percent of usage.</a:t>
            </a:r>
            <a:endParaRPr sz="1800"/>
          </a:p>
          <a:p>
            <a:pPr marL="0" lvl="0" indent="0" algn="l" rtl="0">
              <a:lnSpc>
                <a:spcPct val="90000"/>
              </a:lnSpc>
              <a:spcBef>
                <a:spcPts val="1400"/>
              </a:spcBef>
              <a:spcAft>
                <a:spcPts val="0"/>
              </a:spcAft>
              <a:buSzPts val="1800"/>
              <a:buNone/>
            </a:pPr>
            <a:endParaRPr sz="1800"/>
          </a:p>
          <a:p>
            <a:pPr marL="91440" lvl="0" indent="0" algn="l" rtl="0">
              <a:lnSpc>
                <a:spcPct val="90000"/>
              </a:lnSpc>
              <a:spcBef>
                <a:spcPts val="1400"/>
              </a:spcBef>
              <a:spcAft>
                <a:spcPts val="0"/>
              </a:spcAft>
              <a:buSzPts val="1800"/>
              <a:buNone/>
            </a:pP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DEFINE THE KEY STEPS OF THIS PROJECT</a:t>
            </a:r>
            <a:endParaRPr b="1"/>
          </a:p>
        </p:txBody>
      </p:sp>
      <p:sp>
        <p:nvSpPr>
          <p:cNvPr id="181" name="Google Shape;181;p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514350" lvl="0" indent="-514350" algn="l" rtl="0">
              <a:lnSpc>
                <a:spcPct val="90000"/>
              </a:lnSpc>
              <a:spcBef>
                <a:spcPts val="0"/>
              </a:spcBef>
              <a:spcAft>
                <a:spcPts val="0"/>
              </a:spcAft>
              <a:buSzPts val="2200"/>
              <a:buFont typeface="Twentieth Century"/>
              <a:buAutoNum type="arabicPeriod"/>
            </a:pPr>
            <a:r>
              <a:rPr lang="en-US"/>
              <a:t>Record the client specifications</a:t>
            </a:r>
            <a:endParaRPr/>
          </a:p>
          <a:p>
            <a:pPr marL="514350" lvl="0" indent="-514350" algn="l" rtl="0">
              <a:lnSpc>
                <a:spcPct val="90000"/>
              </a:lnSpc>
              <a:spcBef>
                <a:spcPts val="1400"/>
              </a:spcBef>
              <a:spcAft>
                <a:spcPts val="0"/>
              </a:spcAft>
              <a:buSzPts val="2200"/>
              <a:buFont typeface="Twentieth Century"/>
              <a:buAutoNum type="arabicPeriod"/>
            </a:pPr>
            <a:r>
              <a:rPr lang="en-US"/>
              <a:t>Create Trello board to manage tasks</a:t>
            </a:r>
            <a:endParaRPr/>
          </a:p>
          <a:p>
            <a:pPr marL="514350" lvl="0" indent="-374650" algn="l" rtl="0">
              <a:lnSpc>
                <a:spcPct val="90000"/>
              </a:lnSpc>
              <a:spcBef>
                <a:spcPts val="1400"/>
              </a:spcBef>
              <a:spcAft>
                <a:spcPts val="0"/>
              </a:spcAft>
              <a:buSzPts val="2200"/>
              <a:buFont typeface="Twentieth Century"/>
              <a:buNone/>
            </a:pPr>
            <a:endParaRPr/>
          </a:p>
          <a:p>
            <a:pPr marL="514350" lvl="0" indent="-514350" algn="l" rtl="0">
              <a:lnSpc>
                <a:spcPct val="90000"/>
              </a:lnSpc>
              <a:spcBef>
                <a:spcPts val="1400"/>
              </a:spcBef>
              <a:spcAft>
                <a:spcPts val="0"/>
              </a:spcAft>
              <a:buSzPts val="2200"/>
              <a:buFont typeface="Twentieth Century"/>
              <a:buAutoNum type="arabicPeriod"/>
            </a:pPr>
            <a:r>
              <a:rPr lang="en-US" b="1"/>
              <a:t>Ideate </a:t>
            </a:r>
            <a:r>
              <a:rPr lang="en-US"/>
              <a:t>(wireframe (GUI), Google fonts / colours)</a:t>
            </a:r>
            <a:endParaRPr/>
          </a:p>
          <a:p>
            <a:pPr marL="514350" lvl="0" indent="-514350" algn="l" rtl="0">
              <a:lnSpc>
                <a:spcPct val="90000"/>
              </a:lnSpc>
              <a:spcBef>
                <a:spcPts val="1400"/>
              </a:spcBef>
              <a:spcAft>
                <a:spcPts val="0"/>
              </a:spcAft>
              <a:buSzPts val="2200"/>
              <a:buFont typeface="Twentieth Century"/>
              <a:buAutoNum type="arabicPeriod"/>
            </a:pPr>
            <a:r>
              <a:rPr lang="en-US" b="1"/>
              <a:t>Prototype: </a:t>
            </a:r>
            <a:r>
              <a:rPr lang="en-US"/>
              <a:t>Create the GUI, test inputs work, perform calculations, test outputs, form validation and error messages, create firebase project, connect to firebase and push data</a:t>
            </a:r>
            <a:endParaRPr/>
          </a:p>
          <a:p>
            <a:pPr marL="514350" lvl="0" indent="-514350" algn="l" rtl="0">
              <a:lnSpc>
                <a:spcPct val="90000"/>
              </a:lnSpc>
              <a:spcBef>
                <a:spcPts val="1400"/>
              </a:spcBef>
              <a:spcAft>
                <a:spcPts val="0"/>
              </a:spcAft>
              <a:buSzPts val="2200"/>
              <a:buFont typeface="Twentieth Century"/>
              <a:buAutoNum type="arabicPeriod"/>
            </a:pPr>
            <a:r>
              <a:rPr lang="en-US" b="1"/>
              <a:t>Testing : </a:t>
            </a:r>
            <a:r>
              <a:rPr lang="en-US"/>
              <a:t>ongoing and should involve A vs B testing with end users</a:t>
            </a:r>
            <a:endParaRPr/>
          </a:p>
          <a:p>
            <a:pPr marL="448056" lvl="2" indent="-48259" algn="l" rtl="0">
              <a:lnSpc>
                <a:spcPct val="90000"/>
              </a:lnSpc>
              <a:spcBef>
                <a:spcPts val="400"/>
              </a:spcBef>
              <a:spcAft>
                <a:spcPts val="0"/>
              </a:spcAft>
              <a:buSzPts val="1400"/>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dirty="0"/>
              <a:t>PROJECT MANAGEMENT TOOL: TRELLO</a:t>
            </a:r>
            <a:endParaRPr dirty="0"/>
          </a:p>
        </p:txBody>
      </p:sp>
      <p:sp>
        <p:nvSpPr>
          <p:cNvPr id="187" name="Google Shape;187;p10"/>
          <p:cNvSpPr txBox="1">
            <a:spLocks noGrp="1"/>
          </p:cNvSpPr>
          <p:nvPr>
            <p:ph type="body" idx="1"/>
          </p:nvPr>
        </p:nvSpPr>
        <p:spPr>
          <a:xfrm>
            <a:off x="1024128" y="6019800"/>
            <a:ext cx="9720073" cy="289560"/>
          </a:xfrm>
          <a:prstGeom prst="rect">
            <a:avLst/>
          </a:prstGeom>
          <a:noFill/>
          <a:ln>
            <a:noFill/>
          </a:ln>
        </p:spPr>
        <p:txBody>
          <a:bodyPr spcFirstLastPara="1" wrap="square" lIns="45700" tIns="45700" rIns="45700" bIns="45700" anchor="t" anchorCtr="0">
            <a:normAutofit/>
          </a:bodyPr>
          <a:lstStyle/>
          <a:p>
            <a:pPr marL="91440" lvl="0" indent="0" algn="ctr">
              <a:spcBef>
                <a:spcPts val="0"/>
              </a:spcBef>
              <a:buSzPts val="2200"/>
              <a:buNone/>
            </a:pPr>
            <a:r>
              <a:rPr lang="en-GB" sz="1400" u="sng" dirty="0">
                <a:solidFill>
                  <a:schemeClr val="accent1">
                    <a:lumMod val="75000"/>
                  </a:schemeClr>
                </a:solidFill>
                <a:hlinkClick r:id="rId3"/>
              </a:rPr>
              <a:t>Kiwi Kars Trello board - https://trello.com/invite/b/ocJI7tRX/982458990f7634f51726567730c68981/kiwi-kars</a:t>
            </a:r>
            <a:endParaRPr sz="1400" u="sng" dirty="0">
              <a:solidFill>
                <a:schemeClr val="accent1">
                  <a:lumMod val="75000"/>
                </a:schemeClr>
              </a:solidFill>
            </a:endParaRPr>
          </a:p>
        </p:txBody>
      </p:sp>
      <p:pic>
        <p:nvPicPr>
          <p:cNvPr id="4" name="Picture 3"/>
          <p:cNvPicPr>
            <a:picLocks noChangeAspect="1"/>
          </p:cNvPicPr>
          <p:nvPr/>
        </p:nvPicPr>
        <p:blipFill>
          <a:blip r:embed="rId4"/>
          <a:stretch>
            <a:fillRect/>
          </a:stretch>
        </p:blipFill>
        <p:spPr>
          <a:xfrm>
            <a:off x="3162435" y="2084832"/>
            <a:ext cx="4458993" cy="351933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dirty="0"/>
              <a:t>Client Specifications:</a:t>
            </a:r>
            <a:endParaRPr dirty="0"/>
          </a:p>
        </p:txBody>
      </p:sp>
      <p:sp>
        <p:nvSpPr>
          <p:cNvPr id="193" name="Google Shape;193;p11"/>
          <p:cNvSpPr txBox="1">
            <a:spLocks noGrp="1"/>
          </p:cNvSpPr>
          <p:nvPr>
            <p:ph type="body" idx="1"/>
          </p:nvPr>
        </p:nvSpPr>
        <p:spPr>
          <a:xfrm>
            <a:off x="1024128" y="1911927"/>
            <a:ext cx="9720073" cy="4397433"/>
          </a:xfrm>
          <a:prstGeom prst="rect">
            <a:avLst/>
          </a:prstGeom>
          <a:noFill/>
          <a:ln>
            <a:noFill/>
          </a:ln>
        </p:spPr>
        <p:txBody>
          <a:bodyPr spcFirstLastPara="1" wrap="square" lIns="45700" tIns="45700" rIns="45700" bIns="45700" anchor="t" anchorCtr="0">
            <a:noAutofit/>
          </a:bodyPr>
          <a:lstStyle/>
          <a:p>
            <a:pPr marL="91440" lvl="0" indent="0">
              <a:spcBef>
                <a:spcPts val="0"/>
              </a:spcBef>
              <a:buSzPts val="2200"/>
              <a:buNone/>
            </a:pPr>
            <a:endParaRPr lang="en-GB" sz="800" dirty="0"/>
          </a:p>
          <a:p>
            <a:pPr marL="91440" lvl="0" indent="0">
              <a:spcBef>
                <a:spcPts val="0"/>
              </a:spcBef>
              <a:buSzPts val="2200"/>
              <a:buNone/>
            </a:pPr>
            <a:r>
              <a:rPr lang="en-GB" sz="800" dirty="0"/>
              <a:t>The Programs Specifications </a:t>
            </a:r>
          </a:p>
          <a:p>
            <a:pPr marL="91440" lvl="0" indent="0">
              <a:spcBef>
                <a:spcPts val="0"/>
              </a:spcBef>
              <a:buSzPts val="2200"/>
              <a:buNone/>
            </a:pPr>
            <a:r>
              <a:rPr lang="en-GB" sz="800" dirty="0"/>
              <a:t>•The top of the page must contain their Company name and logo heading </a:t>
            </a:r>
          </a:p>
          <a:p>
            <a:pPr marL="91440" lvl="0" indent="0">
              <a:spcBef>
                <a:spcPts val="0"/>
              </a:spcBef>
              <a:buSzPts val="2200"/>
              <a:buNone/>
            </a:pPr>
            <a:r>
              <a:rPr lang="en-GB" sz="800" dirty="0"/>
              <a:t>•A footer containing their contact details</a:t>
            </a:r>
          </a:p>
          <a:p>
            <a:pPr marL="91440" lvl="0" indent="0">
              <a:spcBef>
                <a:spcPts val="0"/>
              </a:spcBef>
              <a:buSzPts val="2200"/>
              <a:buNone/>
            </a:pPr>
            <a:r>
              <a:rPr lang="en-GB" sz="800" dirty="0"/>
              <a:t>•The GUI should clearly display each of the vehicles with a photo, daily hire price and their corresponding description</a:t>
            </a:r>
          </a:p>
          <a:p>
            <a:pPr marL="91440" lvl="0" indent="0">
              <a:spcBef>
                <a:spcPts val="0"/>
              </a:spcBef>
              <a:buSzPts val="2200"/>
              <a:buNone/>
            </a:pPr>
            <a:r>
              <a:rPr lang="en-GB" sz="800" dirty="0"/>
              <a:t>•The user should then be allowed to select a vehicle</a:t>
            </a:r>
          </a:p>
          <a:p>
            <a:pPr marL="91440" lvl="0" indent="0">
              <a:spcBef>
                <a:spcPts val="0"/>
              </a:spcBef>
              <a:buSzPts val="2200"/>
              <a:buNone/>
            </a:pPr>
            <a:r>
              <a:rPr lang="en-GB" sz="800" dirty="0"/>
              <a:t>•Allow users to select from extra options (listed above)</a:t>
            </a:r>
          </a:p>
          <a:p>
            <a:pPr marL="91440" lvl="0" indent="0">
              <a:spcBef>
                <a:spcPts val="0"/>
              </a:spcBef>
              <a:buSzPts val="2200"/>
              <a:buNone/>
            </a:pPr>
            <a:r>
              <a:rPr lang="en-GB" sz="800" dirty="0"/>
              <a:t>•Select their number of days – number input (max 14)</a:t>
            </a:r>
          </a:p>
          <a:p>
            <a:pPr marL="91440" lvl="0" indent="0">
              <a:spcBef>
                <a:spcPts val="0"/>
              </a:spcBef>
              <a:buSzPts val="2200"/>
              <a:buNone/>
            </a:pPr>
            <a:r>
              <a:rPr lang="en-GB" sz="800" dirty="0"/>
              <a:t>•Pick up date – date input   </a:t>
            </a:r>
          </a:p>
          <a:p>
            <a:pPr marL="91440" lvl="0" indent="0">
              <a:spcBef>
                <a:spcPts val="0"/>
              </a:spcBef>
              <a:buSzPts val="2200"/>
              <a:buNone/>
            </a:pPr>
            <a:r>
              <a:rPr lang="en-GB" sz="800" dirty="0"/>
              <a:t>•A reservation summary which outputs the detail of their reservation with an itemised breakdown of the total cost.</a:t>
            </a:r>
          </a:p>
          <a:p>
            <a:pPr marL="91440" lvl="0" indent="0">
              <a:spcBef>
                <a:spcPts val="0"/>
              </a:spcBef>
              <a:buSzPts val="2200"/>
              <a:buNone/>
            </a:pPr>
            <a:r>
              <a:rPr lang="en-GB" sz="800" dirty="0"/>
              <a:t>Once the user has selected their vehicle, allow them to add in their details</a:t>
            </a:r>
          </a:p>
          <a:p>
            <a:pPr marL="91440" lvl="0" indent="0">
              <a:spcBef>
                <a:spcPts val="0"/>
              </a:spcBef>
              <a:buSzPts val="2200"/>
              <a:buNone/>
            </a:pPr>
            <a:r>
              <a:rPr lang="en-GB" sz="800" dirty="0"/>
              <a:t>•First name</a:t>
            </a:r>
          </a:p>
          <a:p>
            <a:pPr marL="91440" lvl="0" indent="0">
              <a:spcBef>
                <a:spcPts val="0"/>
              </a:spcBef>
              <a:buSzPts val="2200"/>
              <a:buNone/>
            </a:pPr>
            <a:r>
              <a:rPr lang="en-GB" sz="800" dirty="0"/>
              <a:t>•Last name </a:t>
            </a:r>
          </a:p>
          <a:p>
            <a:pPr marL="91440" lvl="0" indent="0">
              <a:spcBef>
                <a:spcPts val="0"/>
              </a:spcBef>
              <a:buSzPts val="2200"/>
              <a:buNone/>
            </a:pPr>
            <a:r>
              <a:rPr lang="en-GB" sz="800" dirty="0"/>
              <a:t>•Age (if they are younger than 25, they cannot make a reservation)</a:t>
            </a:r>
          </a:p>
          <a:p>
            <a:pPr marL="91440" lvl="0" indent="0">
              <a:spcBef>
                <a:spcPts val="0"/>
              </a:spcBef>
              <a:buSzPts val="2200"/>
              <a:buNone/>
            </a:pPr>
            <a:r>
              <a:rPr lang="en-GB" sz="800" dirty="0"/>
              <a:t>•Cell phone number</a:t>
            </a:r>
          </a:p>
          <a:p>
            <a:pPr marL="91440" lvl="0" indent="0">
              <a:spcBef>
                <a:spcPts val="0"/>
              </a:spcBef>
              <a:buSzPts val="2200"/>
              <a:buNone/>
            </a:pPr>
            <a:r>
              <a:rPr lang="en-GB" sz="800" dirty="0"/>
              <a:t>•Email address</a:t>
            </a:r>
          </a:p>
          <a:p>
            <a:pPr marL="91440" lvl="0" indent="0">
              <a:spcBef>
                <a:spcPts val="0"/>
              </a:spcBef>
              <a:buSzPts val="2200"/>
              <a:buNone/>
            </a:pPr>
            <a:r>
              <a:rPr lang="en-GB" sz="800" dirty="0"/>
              <a:t>•A checkbox that the user must tick to ensure they agree to our Terms and Conditions before proceeding to a button confirming their reservation and then output the pop up message.</a:t>
            </a:r>
          </a:p>
          <a:p>
            <a:pPr marL="91440" lvl="0" indent="0">
              <a:spcBef>
                <a:spcPts val="0"/>
              </a:spcBef>
              <a:buSzPts val="2200"/>
              <a:buNone/>
            </a:pPr>
            <a:r>
              <a:rPr lang="en-GB" sz="800" dirty="0"/>
              <a:t>The program must store all of the booking details to a real time Firebase database </a:t>
            </a:r>
          </a:p>
          <a:p>
            <a:pPr marL="91440" lvl="0" indent="0" algn="l" rtl="0">
              <a:lnSpc>
                <a:spcPct val="90000"/>
              </a:lnSpc>
              <a:spcBef>
                <a:spcPts val="0"/>
              </a:spcBef>
              <a:spcAft>
                <a:spcPts val="0"/>
              </a:spcAft>
              <a:buSzPts val="2200"/>
              <a:buNone/>
            </a:pPr>
            <a:endParaRPr lang="en-GB" sz="800" dirty="0"/>
          </a:p>
          <a:p>
            <a:pPr marL="114300" lvl="0" indent="0">
              <a:buNone/>
            </a:pPr>
            <a:r>
              <a:rPr lang="en-US" sz="800" dirty="0"/>
              <a:t>Extra items a user can add to their reservation includes:</a:t>
            </a:r>
            <a:endParaRPr lang="en-GB" sz="800" dirty="0"/>
          </a:p>
          <a:p>
            <a:pPr marL="114300" lvl="0" indent="0">
              <a:buNone/>
            </a:pPr>
            <a:r>
              <a:rPr lang="en-US" sz="800" dirty="0"/>
              <a:t>Snow chains - $60</a:t>
            </a:r>
            <a:endParaRPr lang="en-GB" sz="800" dirty="0"/>
          </a:p>
          <a:p>
            <a:pPr marL="114300" lvl="0" indent="0">
              <a:buNone/>
            </a:pPr>
            <a:r>
              <a:rPr lang="en-US" sz="800" dirty="0"/>
              <a:t>Roof racks - $90</a:t>
            </a:r>
            <a:endParaRPr lang="en-GB" sz="800" dirty="0"/>
          </a:p>
          <a:p>
            <a:pPr marL="114300" lvl="0" indent="0">
              <a:buNone/>
            </a:pPr>
            <a:r>
              <a:rPr lang="en-US" sz="800" dirty="0"/>
              <a:t>Bike rack (fits max 3 bikes) - $120</a:t>
            </a:r>
            <a:endParaRPr lang="en-GB" sz="800" dirty="0"/>
          </a:p>
          <a:p>
            <a:pPr marL="114300" lvl="0" indent="0">
              <a:buNone/>
            </a:pPr>
            <a:r>
              <a:rPr lang="en-US" sz="800" dirty="0"/>
              <a:t>GPS - $35</a:t>
            </a:r>
            <a:endParaRPr lang="en-GB" sz="800" dirty="0"/>
          </a:p>
          <a:p>
            <a:pPr marL="114300" lvl="0" indent="0">
              <a:buNone/>
            </a:pPr>
            <a:r>
              <a:rPr lang="en-US" sz="800" dirty="0"/>
              <a:t>Child Booster Seat (9kg -36kg) - $50 </a:t>
            </a:r>
            <a:endParaRPr lang="en-GB" sz="800" dirty="0"/>
          </a:p>
          <a:p>
            <a:pPr marL="114300" indent="0">
              <a:buNone/>
            </a:pPr>
            <a:r>
              <a:rPr lang="en-US" sz="800" b="1" dirty="0"/>
              <a:t>the total hire price is calculated by the vehicles price per day by the number of days the vehicle is hired for. You will need to add on a mandatory $20 per day insurance fee plus a one off standard booking fee of $50.</a:t>
            </a:r>
            <a:endParaRPr lang="en-GB" sz="800" dirty="0"/>
          </a:p>
          <a:p>
            <a:pPr marL="91440" lvl="0" indent="0" algn="l" rtl="0">
              <a:lnSpc>
                <a:spcPct val="90000"/>
              </a:lnSpc>
              <a:spcBef>
                <a:spcPts val="0"/>
              </a:spcBef>
              <a:spcAft>
                <a:spcPts val="0"/>
              </a:spcAft>
              <a:buSzPts val="2200"/>
              <a:buNone/>
            </a:pPr>
            <a:endParaRPr sz="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3"/>
          <p:cNvSpPr txBox="1">
            <a:spLocks noGrp="1"/>
          </p:cNvSpPr>
          <p:nvPr>
            <p:ph type="title"/>
          </p:nvPr>
        </p:nvSpPr>
        <p:spPr>
          <a:xfrm>
            <a:off x="3141134" y="393192"/>
            <a:ext cx="5698066" cy="134416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80000"/>
              </a:lnSpc>
              <a:spcBef>
                <a:spcPts val="0"/>
              </a:spcBef>
              <a:spcAft>
                <a:spcPts val="0"/>
              </a:spcAft>
              <a:buClr>
                <a:srgbClr val="0C0C0C"/>
              </a:buClr>
              <a:buSzPts val="5000"/>
              <a:buFont typeface="Twentieth Century"/>
              <a:buNone/>
            </a:pPr>
            <a:r>
              <a:rPr lang="en-US" b="1" dirty="0"/>
              <a:t>STEP 2:IDEATE (HIGH FIDELITY WIREFRAME)</a:t>
            </a:r>
            <a:endParaRPr b="1" dirty="0"/>
          </a:p>
        </p:txBody>
      </p:sp>
      <p:sp>
        <p:nvSpPr>
          <p:cNvPr id="205" name="Google Shape;205;p13"/>
          <p:cNvSpPr txBox="1">
            <a:spLocks noGrp="1"/>
          </p:cNvSpPr>
          <p:nvPr>
            <p:ph type="body" idx="1"/>
          </p:nvPr>
        </p:nvSpPr>
        <p:spPr>
          <a:xfrm>
            <a:off x="3141135" y="2286000"/>
            <a:ext cx="5698066"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r>
              <a:rPr lang="en-NZ" dirty="0"/>
              <a:t>1)It look very professional. The layout flows well with the information, it’s very step by step which I like. The select a car function is something even I may think about doing.</a:t>
            </a:r>
          </a:p>
          <a:p>
            <a:pPr marL="91440" lvl="0" indent="0" algn="l" rtl="0">
              <a:lnSpc>
                <a:spcPct val="90000"/>
              </a:lnSpc>
              <a:spcBef>
                <a:spcPts val="0"/>
              </a:spcBef>
              <a:spcAft>
                <a:spcPts val="0"/>
              </a:spcAft>
              <a:buSzPts val="2200"/>
              <a:buNone/>
            </a:pPr>
            <a:endParaRPr lang="en-NZ" dirty="0"/>
          </a:p>
          <a:p>
            <a:pPr marL="91440" lvl="0" indent="0" algn="l" rtl="0">
              <a:lnSpc>
                <a:spcPct val="90000"/>
              </a:lnSpc>
              <a:spcBef>
                <a:spcPts val="0"/>
              </a:spcBef>
              <a:spcAft>
                <a:spcPts val="0"/>
              </a:spcAft>
              <a:buSzPts val="2200"/>
              <a:buNone/>
            </a:pPr>
            <a:r>
              <a:rPr lang="en-NZ" dirty="0"/>
              <a:t>2) Colours contrasting does not work overall, it makes it visibly hard to read, especially the nav bar and footer</a:t>
            </a:r>
            <a:endParaRPr dirty="0"/>
          </a:p>
        </p:txBody>
      </p:sp>
      <p:pic>
        <p:nvPicPr>
          <p:cNvPr id="2" name="Picture 1">
            <a:extLst>
              <a:ext uri="{FF2B5EF4-FFF2-40B4-BE49-F238E27FC236}">
                <a16:creationId xmlns:a16="http://schemas.microsoft.com/office/drawing/2014/main" id="{B954BEA4-662A-48B9-9610-DDAF5202026B}"/>
              </a:ext>
            </a:extLst>
          </p:cNvPr>
          <p:cNvPicPr>
            <a:picLocks noChangeAspect="1"/>
          </p:cNvPicPr>
          <p:nvPr/>
        </p:nvPicPr>
        <p:blipFill>
          <a:blip r:embed="rId3"/>
          <a:stretch>
            <a:fillRect/>
          </a:stretch>
        </p:blipFill>
        <p:spPr>
          <a:xfrm>
            <a:off x="0" y="0"/>
            <a:ext cx="3091167" cy="6858000"/>
          </a:xfrm>
          <a:prstGeom prst="rect">
            <a:avLst/>
          </a:prstGeom>
        </p:spPr>
      </p:pic>
      <p:pic>
        <p:nvPicPr>
          <p:cNvPr id="3" name="Picture 2">
            <a:extLst>
              <a:ext uri="{FF2B5EF4-FFF2-40B4-BE49-F238E27FC236}">
                <a16:creationId xmlns:a16="http://schemas.microsoft.com/office/drawing/2014/main" id="{47385772-4B66-45BC-B0BA-EF2BAA192CE7}"/>
              </a:ext>
            </a:extLst>
          </p:cNvPr>
          <p:cNvPicPr>
            <a:picLocks noChangeAspect="1"/>
          </p:cNvPicPr>
          <p:nvPr/>
        </p:nvPicPr>
        <p:blipFill>
          <a:blip r:embed="rId4"/>
          <a:stretch>
            <a:fillRect/>
          </a:stretch>
        </p:blipFill>
        <p:spPr>
          <a:xfrm>
            <a:off x="9050867" y="0"/>
            <a:ext cx="3141133" cy="6858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WIREFRAME FEEDBACK</a:t>
            </a:r>
            <a:endParaRPr b="1"/>
          </a:p>
        </p:txBody>
      </p:sp>
      <p:sp>
        <p:nvSpPr>
          <p:cNvPr id="211" name="Google Shape;211;p1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FONT COMBINATIONS</a:t>
            </a:r>
            <a:endParaRPr b="1"/>
          </a:p>
        </p:txBody>
      </p:sp>
      <p:pic>
        <p:nvPicPr>
          <p:cNvPr id="2" name="Picture 1"/>
          <p:cNvPicPr>
            <a:picLocks noChangeAspect="1"/>
          </p:cNvPicPr>
          <p:nvPr/>
        </p:nvPicPr>
        <p:blipFill>
          <a:blip r:embed="rId3"/>
          <a:stretch>
            <a:fillRect/>
          </a:stretch>
        </p:blipFill>
        <p:spPr>
          <a:xfrm>
            <a:off x="1903891" y="1905000"/>
            <a:ext cx="4018927" cy="2070001"/>
          </a:xfrm>
          <a:prstGeom prst="rect">
            <a:avLst/>
          </a:prstGeom>
        </p:spPr>
      </p:pic>
      <p:pic>
        <p:nvPicPr>
          <p:cNvPr id="4" name="Picture 3"/>
          <p:cNvPicPr>
            <a:picLocks noChangeAspect="1"/>
          </p:cNvPicPr>
          <p:nvPr/>
        </p:nvPicPr>
        <p:blipFill>
          <a:blip r:embed="rId4"/>
          <a:stretch>
            <a:fillRect/>
          </a:stretch>
        </p:blipFill>
        <p:spPr>
          <a:xfrm>
            <a:off x="5922818" y="1905000"/>
            <a:ext cx="4037877" cy="2070001"/>
          </a:xfrm>
          <a:prstGeom prst="rect">
            <a:avLst/>
          </a:prstGeom>
        </p:spPr>
      </p:pic>
      <p:pic>
        <p:nvPicPr>
          <p:cNvPr id="5" name="Picture 4"/>
          <p:cNvPicPr>
            <a:picLocks noChangeAspect="1"/>
          </p:cNvPicPr>
          <p:nvPr/>
        </p:nvPicPr>
        <p:blipFill>
          <a:blip r:embed="rId5"/>
          <a:stretch>
            <a:fillRect/>
          </a:stretch>
        </p:blipFill>
        <p:spPr>
          <a:xfrm>
            <a:off x="1903890" y="3975001"/>
            <a:ext cx="4018927" cy="2037367"/>
          </a:xfrm>
          <a:prstGeom prst="rect">
            <a:avLst/>
          </a:prstGeom>
        </p:spPr>
      </p:pic>
      <p:pic>
        <p:nvPicPr>
          <p:cNvPr id="6" name="Picture 5"/>
          <p:cNvPicPr>
            <a:picLocks noChangeAspect="1"/>
          </p:cNvPicPr>
          <p:nvPr/>
        </p:nvPicPr>
        <p:blipFill>
          <a:blip r:embed="rId6"/>
          <a:stretch>
            <a:fillRect/>
          </a:stretch>
        </p:blipFill>
        <p:spPr>
          <a:xfrm>
            <a:off x="5932292" y="3965450"/>
            <a:ext cx="4018928" cy="205646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COLOUR PALETTES</a:t>
            </a:r>
            <a:endParaRPr b="1"/>
          </a:p>
        </p:txBody>
      </p:sp>
      <p:pic>
        <p:nvPicPr>
          <p:cNvPr id="2" name="Picture 1"/>
          <p:cNvPicPr>
            <a:picLocks noChangeAspect="1"/>
          </p:cNvPicPr>
          <p:nvPr/>
        </p:nvPicPr>
        <p:blipFill>
          <a:blip r:embed="rId3"/>
          <a:stretch>
            <a:fillRect/>
          </a:stretch>
        </p:blipFill>
        <p:spPr>
          <a:xfrm>
            <a:off x="1839415" y="1779523"/>
            <a:ext cx="3388545" cy="2502041"/>
          </a:xfrm>
          <a:prstGeom prst="rect">
            <a:avLst/>
          </a:prstGeom>
        </p:spPr>
      </p:pic>
      <p:pic>
        <p:nvPicPr>
          <p:cNvPr id="3" name="Picture 2"/>
          <p:cNvPicPr>
            <a:picLocks noChangeAspect="1"/>
          </p:cNvPicPr>
          <p:nvPr/>
        </p:nvPicPr>
        <p:blipFill>
          <a:blip r:embed="rId4"/>
          <a:stretch>
            <a:fillRect/>
          </a:stretch>
        </p:blipFill>
        <p:spPr>
          <a:xfrm>
            <a:off x="7119936" y="1961691"/>
            <a:ext cx="3388545" cy="2465448"/>
          </a:xfrm>
          <a:prstGeom prst="rect">
            <a:avLst/>
          </a:prstGeom>
        </p:spPr>
      </p:pic>
      <p:pic>
        <p:nvPicPr>
          <p:cNvPr id="4" name="Picture 3"/>
          <p:cNvPicPr>
            <a:picLocks noChangeAspect="1"/>
          </p:cNvPicPr>
          <p:nvPr/>
        </p:nvPicPr>
        <p:blipFill>
          <a:blip r:embed="rId5"/>
          <a:stretch>
            <a:fillRect/>
          </a:stretch>
        </p:blipFill>
        <p:spPr>
          <a:xfrm>
            <a:off x="2258201" y="4659380"/>
            <a:ext cx="2289082" cy="2136476"/>
          </a:xfrm>
          <a:prstGeom prst="rect">
            <a:avLst/>
          </a:prstGeom>
        </p:spPr>
      </p:pic>
      <p:pic>
        <p:nvPicPr>
          <p:cNvPr id="5" name="Picture 4"/>
          <p:cNvPicPr>
            <a:picLocks noChangeAspect="1"/>
          </p:cNvPicPr>
          <p:nvPr/>
        </p:nvPicPr>
        <p:blipFill>
          <a:blip r:embed="rId6"/>
          <a:stretch>
            <a:fillRect/>
          </a:stretch>
        </p:blipFill>
        <p:spPr>
          <a:xfrm>
            <a:off x="7779327" y="4582979"/>
            <a:ext cx="2321934" cy="213647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FEEDBACK ON FONTS/COLOURS</a:t>
            </a:r>
            <a:endParaRPr b="1"/>
          </a:p>
        </p:txBody>
      </p:sp>
      <p:sp>
        <p:nvSpPr>
          <p:cNvPr id="229" name="Google Shape;229;p17"/>
          <p:cNvSpPr txBox="1">
            <a:spLocks noGrp="1"/>
          </p:cNvSpPr>
          <p:nvPr>
            <p:ph type="body" idx="1"/>
          </p:nvPr>
        </p:nvSpPr>
        <p:spPr>
          <a:xfrm>
            <a:off x="838200" y="1870013"/>
            <a:ext cx="10515600" cy="4351338"/>
          </a:xfrm>
          <a:prstGeom prst="rect">
            <a:avLst/>
          </a:prstGeom>
          <a:noFill/>
          <a:ln>
            <a:noFill/>
          </a:ln>
        </p:spPr>
        <p:txBody>
          <a:bodyPr spcFirstLastPara="1" wrap="square" lIns="45700" tIns="45700" rIns="45700" bIns="45700" anchor="t" anchorCtr="0">
            <a:normAutofit lnSpcReduction="10000"/>
          </a:bodyPr>
          <a:lstStyle/>
          <a:p>
            <a:pPr marL="91440" lvl="0" indent="0" algn="l" rtl="0">
              <a:lnSpc>
                <a:spcPct val="90000"/>
              </a:lnSpc>
              <a:spcBef>
                <a:spcPts val="0"/>
              </a:spcBef>
              <a:spcAft>
                <a:spcPts val="0"/>
              </a:spcAft>
              <a:buSzPts val="2200"/>
              <a:buNone/>
            </a:pPr>
            <a:r>
              <a:rPr lang="en-NZ" sz="1800" b="1" dirty="0"/>
              <a:t>Fonts:</a:t>
            </a:r>
          </a:p>
          <a:p>
            <a:pPr marL="91440" lvl="0" indent="0" algn="l" rtl="0">
              <a:lnSpc>
                <a:spcPct val="90000"/>
              </a:lnSpc>
              <a:spcBef>
                <a:spcPts val="0"/>
              </a:spcBef>
              <a:spcAft>
                <a:spcPts val="0"/>
              </a:spcAft>
              <a:buSzPts val="2200"/>
              <a:buNone/>
            </a:pPr>
            <a:r>
              <a:rPr lang="en-NZ" sz="1800" dirty="0"/>
              <a:t>Oxygen + Source sans: 111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err="1"/>
              <a:t>Arvo</a:t>
            </a:r>
            <a:r>
              <a:rPr lang="en-NZ" sz="1800" dirty="0"/>
              <a:t> + </a:t>
            </a:r>
            <a:r>
              <a:rPr lang="en-NZ" sz="1800" dirty="0" err="1"/>
              <a:t>Lato</a:t>
            </a:r>
            <a:r>
              <a:rPr lang="en-NZ" sz="1800" dirty="0"/>
              <a:t>:</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Oswald + Merriweather:</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Spectral + Karla:1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b="1" dirty="0"/>
              <a:t>Colour Palettes:</a:t>
            </a:r>
          </a:p>
          <a:p>
            <a:pPr marL="91440" lvl="0" indent="0" algn="l" rtl="0">
              <a:lnSpc>
                <a:spcPct val="90000"/>
              </a:lnSpc>
              <a:spcBef>
                <a:spcPts val="0"/>
              </a:spcBef>
              <a:spcAft>
                <a:spcPts val="0"/>
              </a:spcAft>
              <a:buSzPts val="2200"/>
              <a:buNone/>
            </a:pPr>
            <a:r>
              <a:rPr lang="en-NZ" sz="1800" dirty="0"/>
              <a:t>Site 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Site 2:</a:t>
            </a:r>
          </a:p>
          <a:p>
            <a:pPr marL="91440" lvl="0" indent="0" algn="l" rtl="0">
              <a:lnSpc>
                <a:spcPct val="90000"/>
              </a:lnSpc>
              <a:spcBef>
                <a:spcPts val="0"/>
              </a:spcBef>
              <a:spcAft>
                <a:spcPts val="0"/>
              </a:spcAft>
              <a:buSzPts val="2200"/>
              <a:buNone/>
            </a:pPr>
            <a:endParaRPr lang="en-NZ" sz="1800" dirty="0"/>
          </a:p>
          <a:p>
            <a:pPr marL="91440" indent="0">
              <a:spcBef>
                <a:spcPts val="0"/>
              </a:spcBef>
              <a:buSzPts val="2200"/>
              <a:buNone/>
            </a:pPr>
            <a:r>
              <a:rPr lang="en-NZ" sz="1800" dirty="0"/>
              <a:t>Trusted Source:1111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Levelling:</a:t>
            </a:r>
            <a:endParaRPr sz="1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SITE SET UP</a:t>
            </a:r>
            <a:endParaRPr b="1"/>
          </a:p>
        </p:txBody>
      </p:sp>
      <p:pic>
        <p:nvPicPr>
          <p:cNvPr id="4" name="Picture 3">
            <a:extLst>
              <a:ext uri="{FF2B5EF4-FFF2-40B4-BE49-F238E27FC236}">
                <a16:creationId xmlns:a16="http://schemas.microsoft.com/office/drawing/2014/main" id="{E08571B6-4B35-4687-88C5-1B272EF27710}"/>
              </a:ext>
            </a:extLst>
          </p:cNvPr>
          <p:cNvPicPr>
            <a:picLocks noChangeAspect="1"/>
          </p:cNvPicPr>
          <p:nvPr/>
        </p:nvPicPr>
        <p:blipFill>
          <a:blip r:embed="rId3"/>
          <a:stretch>
            <a:fillRect/>
          </a:stretch>
        </p:blipFill>
        <p:spPr>
          <a:xfrm>
            <a:off x="2859938" y="2118381"/>
            <a:ext cx="6472123" cy="415440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STEP 1 : DEFINE YOUR RELEVANT IMPLICATIONS</a:t>
            </a:r>
            <a:endParaRPr b="1"/>
          </a:p>
        </p:txBody>
      </p:sp>
      <p:sp>
        <p:nvSpPr>
          <p:cNvPr id="106" name="Google Shape;106;p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dirty="0"/>
              <a:t>What are 3 relevant implications you will be focusing on?</a:t>
            </a:r>
            <a:endParaRPr dirty="0"/>
          </a:p>
          <a:p>
            <a:pPr marL="91440" lvl="0" indent="0" algn="l" rtl="0">
              <a:lnSpc>
                <a:spcPct val="90000"/>
              </a:lnSpc>
              <a:spcBef>
                <a:spcPts val="1400"/>
              </a:spcBef>
              <a:spcAft>
                <a:spcPts val="0"/>
              </a:spcAft>
              <a:buSzPts val="2200"/>
              <a:buNone/>
            </a:pPr>
            <a:endParaRPr dirty="0"/>
          </a:p>
          <a:p>
            <a:pPr marL="0" lvl="0" indent="0" algn="l" rtl="0">
              <a:lnSpc>
                <a:spcPct val="90000"/>
              </a:lnSpc>
              <a:spcBef>
                <a:spcPts val="1400"/>
              </a:spcBef>
              <a:spcAft>
                <a:spcPts val="0"/>
              </a:spcAft>
              <a:buSzPts val="2200"/>
              <a:buNone/>
            </a:pPr>
            <a:r>
              <a:rPr lang="en-GB" dirty="0"/>
              <a:t>Aesthetics, Functionality, Usability</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SET UP THE GUI</a:t>
            </a:r>
            <a:endParaRPr b="1"/>
          </a:p>
        </p:txBody>
      </p:sp>
      <p:sp>
        <p:nvSpPr>
          <p:cNvPr id="241" name="Google Shape;241;p1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64B06-27B0-41BF-9797-81B1B3D5BB59}"/>
              </a:ext>
            </a:extLst>
          </p:cNvPr>
          <p:cNvSpPr>
            <a:spLocks noGrp="1"/>
          </p:cNvSpPr>
          <p:nvPr>
            <p:ph type="title"/>
          </p:nvPr>
        </p:nvSpPr>
        <p:spPr/>
        <p:txBody>
          <a:bodyPr/>
          <a:lstStyle/>
          <a:p>
            <a:r>
              <a:rPr lang="en-NZ" dirty="0" smtClean="0"/>
              <a:t>Day 1</a:t>
            </a:r>
            <a:endParaRPr lang="en-NZ" dirty="0"/>
          </a:p>
        </p:txBody>
      </p:sp>
      <p:sp>
        <p:nvSpPr>
          <p:cNvPr id="3" name="Text Placeholder 2">
            <a:extLst>
              <a:ext uri="{FF2B5EF4-FFF2-40B4-BE49-F238E27FC236}">
                <a16:creationId xmlns:a16="http://schemas.microsoft.com/office/drawing/2014/main" id="{B4396B05-E92C-4C20-A14A-18FA93331002}"/>
              </a:ext>
            </a:extLst>
          </p:cNvPr>
          <p:cNvSpPr>
            <a:spLocks noGrp="1"/>
          </p:cNvSpPr>
          <p:nvPr>
            <p:ph type="body" idx="1"/>
          </p:nvPr>
        </p:nvSpPr>
        <p:spPr/>
        <p:txBody>
          <a:bodyPr/>
          <a:lstStyle/>
          <a:p>
            <a:endParaRPr lang="en-NZ"/>
          </a:p>
        </p:txBody>
      </p:sp>
      <p:pic>
        <p:nvPicPr>
          <p:cNvPr id="4" name="Picture 3">
            <a:extLst>
              <a:ext uri="{FF2B5EF4-FFF2-40B4-BE49-F238E27FC236}">
                <a16:creationId xmlns:a16="http://schemas.microsoft.com/office/drawing/2014/main" id="{A9D2C564-D49E-448C-A044-2FF66CC0E3F3}"/>
              </a:ext>
            </a:extLst>
          </p:cNvPr>
          <p:cNvPicPr>
            <a:picLocks noChangeAspect="1"/>
          </p:cNvPicPr>
          <p:nvPr/>
        </p:nvPicPr>
        <p:blipFill>
          <a:blip r:embed="rId2"/>
          <a:stretch>
            <a:fillRect/>
          </a:stretch>
        </p:blipFill>
        <p:spPr>
          <a:xfrm>
            <a:off x="2001981" y="1662591"/>
            <a:ext cx="7953603" cy="5105353"/>
          </a:xfrm>
          <a:prstGeom prst="rect">
            <a:avLst/>
          </a:prstGeom>
        </p:spPr>
      </p:pic>
    </p:spTree>
    <p:extLst>
      <p:ext uri="{BB962C8B-B14F-4D97-AF65-F5344CB8AC3E}">
        <p14:creationId xmlns:p14="http://schemas.microsoft.com/office/powerpoint/2010/main" val="5328976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7AC85-9BDA-41D5-B48C-89F120A06F23}"/>
              </a:ext>
            </a:extLst>
          </p:cNvPr>
          <p:cNvSpPr>
            <a:spLocks noGrp="1"/>
          </p:cNvSpPr>
          <p:nvPr>
            <p:ph type="title"/>
          </p:nvPr>
        </p:nvSpPr>
        <p:spPr/>
        <p:txBody>
          <a:bodyPr/>
          <a:lstStyle/>
          <a:p>
            <a:r>
              <a:rPr lang="en-NZ" dirty="0"/>
              <a:t>Trello</a:t>
            </a:r>
          </a:p>
        </p:txBody>
      </p:sp>
      <p:sp>
        <p:nvSpPr>
          <p:cNvPr id="3" name="Text Placeholder 2">
            <a:extLst>
              <a:ext uri="{FF2B5EF4-FFF2-40B4-BE49-F238E27FC236}">
                <a16:creationId xmlns:a16="http://schemas.microsoft.com/office/drawing/2014/main" id="{6C18B937-BE09-4381-9576-56A70499F52C}"/>
              </a:ext>
            </a:extLst>
          </p:cNvPr>
          <p:cNvSpPr>
            <a:spLocks noGrp="1"/>
          </p:cNvSpPr>
          <p:nvPr>
            <p:ph type="body" idx="1"/>
          </p:nvPr>
        </p:nvSpPr>
        <p:spPr/>
        <p:txBody>
          <a:bodyPr/>
          <a:lstStyle/>
          <a:p>
            <a:endParaRPr lang="en-NZ" dirty="0"/>
          </a:p>
        </p:txBody>
      </p:sp>
      <p:pic>
        <p:nvPicPr>
          <p:cNvPr id="4" name="Picture 3">
            <a:extLst>
              <a:ext uri="{FF2B5EF4-FFF2-40B4-BE49-F238E27FC236}">
                <a16:creationId xmlns:a16="http://schemas.microsoft.com/office/drawing/2014/main" id="{51EF9143-3545-451A-A388-0356DCA02287}"/>
              </a:ext>
            </a:extLst>
          </p:cNvPr>
          <p:cNvPicPr>
            <a:picLocks noChangeAspect="1"/>
          </p:cNvPicPr>
          <p:nvPr/>
        </p:nvPicPr>
        <p:blipFill>
          <a:blip r:embed="rId2"/>
          <a:stretch>
            <a:fillRect/>
          </a:stretch>
        </p:blipFill>
        <p:spPr>
          <a:xfrm>
            <a:off x="5247861" y="390939"/>
            <a:ext cx="5920011" cy="6028760"/>
          </a:xfrm>
          <a:prstGeom prst="rect">
            <a:avLst/>
          </a:prstGeom>
        </p:spPr>
      </p:pic>
    </p:spTree>
    <p:extLst>
      <p:ext uri="{BB962C8B-B14F-4D97-AF65-F5344CB8AC3E}">
        <p14:creationId xmlns:p14="http://schemas.microsoft.com/office/powerpoint/2010/main" val="241616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Day 2</a:t>
            </a:r>
            <a:endParaRPr lang="en-GB" dirty="0"/>
          </a:p>
        </p:txBody>
      </p:sp>
      <p:pic>
        <p:nvPicPr>
          <p:cNvPr id="4" name="Picture 3"/>
          <p:cNvPicPr>
            <a:picLocks noChangeAspect="1"/>
          </p:cNvPicPr>
          <p:nvPr/>
        </p:nvPicPr>
        <p:blipFill>
          <a:blip r:embed="rId2"/>
          <a:stretch>
            <a:fillRect/>
          </a:stretch>
        </p:blipFill>
        <p:spPr>
          <a:xfrm>
            <a:off x="1604963" y="1779875"/>
            <a:ext cx="8910637" cy="4925169"/>
          </a:xfrm>
          <a:prstGeom prst="rect">
            <a:avLst/>
          </a:prstGeom>
        </p:spPr>
      </p:pic>
    </p:spTree>
    <p:extLst>
      <p:ext uri="{BB962C8B-B14F-4D97-AF65-F5344CB8AC3E}">
        <p14:creationId xmlns:p14="http://schemas.microsoft.com/office/powerpoint/2010/main" val="3784461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98582" y="0"/>
            <a:ext cx="7517588" cy="6900429"/>
          </a:xfrm>
          <a:prstGeom prst="rect">
            <a:avLst/>
          </a:prstGeom>
        </p:spPr>
      </p:pic>
    </p:spTree>
    <p:extLst>
      <p:ext uri="{BB962C8B-B14F-4D97-AF65-F5344CB8AC3E}">
        <p14:creationId xmlns:p14="http://schemas.microsoft.com/office/powerpoint/2010/main" val="2507960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INPUTS</a:t>
            </a:r>
            <a:endParaRPr b="1"/>
          </a:p>
        </p:txBody>
      </p:sp>
      <p:sp>
        <p:nvSpPr>
          <p:cNvPr id="247" name="Google Shape;247;p2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1"/>
          <p:cNvSpPr txBox="1">
            <a:spLocks noGrp="1"/>
          </p:cNvSpPr>
          <p:nvPr>
            <p:ph type="body" idx="1"/>
          </p:nvPr>
        </p:nvSpPr>
        <p:spPr>
          <a:xfrm>
            <a:off x="1024128" y="527901"/>
            <a:ext cx="9720073" cy="5781459"/>
          </a:xfrm>
          <a:prstGeom prst="rect">
            <a:avLst/>
          </a:prstGeom>
          <a:noFill/>
          <a:ln>
            <a:noFill/>
          </a:ln>
        </p:spPr>
        <p:txBody>
          <a:bodyPr spcFirstLastPara="1" wrap="square" lIns="45700" tIns="45700" rIns="45700" bIns="45700" anchor="t" anchorCtr="0">
            <a:normAutofit/>
          </a:bodyPr>
          <a:lstStyle/>
          <a:p>
            <a:pPr marL="91440" lvl="0" indent="-342900" algn="ctr" rtl="0">
              <a:lnSpc>
                <a:spcPct val="90000"/>
              </a:lnSpc>
              <a:spcBef>
                <a:spcPts val="0"/>
              </a:spcBef>
              <a:spcAft>
                <a:spcPts val="0"/>
              </a:spcAft>
              <a:buSzPts val="5400"/>
              <a:buChar char=" "/>
            </a:pPr>
            <a:r>
              <a:rPr lang="en-US" sz="5400"/>
              <a:t>Every LESSON – TAKE A SCREENSHOT OF YOU USING YOUR TRELLO BOARD – ADDING NOTES TO YOUR CARDS ETC AND A SCREENSHOT OF YOUR CODE AND GUI</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INPUTS</a:t>
            </a:r>
            <a:endParaRPr b="1"/>
          </a:p>
        </p:txBody>
      </p:sp>
      <p:sp>
        <p:nvSpPr>
          <p:cNvPr id="258" name="Google Shape;258;p2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FUNCTIONALITY</a:t>
            </a:r>
            <a:endParaRPr/>
          </a:p>
        </p:txBody>
      </p:sp>
      <p:sp>
        <p:nvSpPr>
          <p:cNvPr id="264" name="Google Shape;264;p2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ASETHETHICS</a:t>
            </a:r>
            <a:endParaRPr/>
          </a:p>
        </p:txBody>
      </p:sp>
      <p:sp>
        <p:nvSpPr>
          <p:cNvPr id="270" name="Google Shape;270;p2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AESTHETIC</a:t>
            </a:r>
            <a:endParaRPr/>
          </a:p>
        </p:txBody>
      </p:sp>
      <p:sp>
        <p:nvSpPr>
          <p:cNvPr id="112" name="Google Shape;112;p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Aesthetic – How appealing the website looks to a user and how well the theme matches.</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The website should look visually appealing with a modern and sleek GUI using a vibrant color pallet. The site should look attractive to the user with consistent styled elements and a theme that is modern and matches what the target audience would enjoy. The site should not be overpowering for the user as it should be a simple design.</a:t>
            </a:r>
            <a:endParaRPr sz="2400"/>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USABILILTY</a:t>
            </a:r>
            <a:endParaRPr/>
          </a:p>
        </p:txBody>
      </p:sp>
      <p:sp>
        <p:nvSpPr>
          <p:cNvPr id="276" name="Google Shape;276;p2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LAYOUTS</a:t>
            </a:r>
            <a:endParaRPr b="1"/>
          </a:p>
        </p:txBody>
      </p:sp>
      <p:sp>
        <p:nvSpPr>
          <p:cNvPr id="282" name="Google Shape;282;p2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288" name="Google Shape;288;p2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294" name="Google Shape;294;p2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IMPROVING THE FUNCTIONALITY</a:t>
            </a:r>
            <a:endParaRPr b="1"/>
          </a:p>
        </p:txBody>
      </p:sp>
      <p:sp>
        <p:nvSpPr>
          <p:cNvPr id="300" name="Google Shape;300;p2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306" name="Google Shape;306;p3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12" name="Google Shape;312;p31"/>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18" name="Google Shape;318;p3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24" name="Google Shape;324;p3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30" name="Google Shape;330;p3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FUNCTIONALITY</a:t>
            </a:r>
            <a:endParaRPr/>
          </a:p>
        </p:txBody>
      </p:sp>
      <p:sp>
        <p:nvSpPr>
          <p:cNvPr id="118" name="Google Shape;118;p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Functionality – Ensuring that a website performs its specified task and adding extra options to make users lives easier.</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All elements should work as intended and the site should be bug free and work without issues as to avoid turning users away. The site should work regardless of what web browser the user is using. In addition all data should be validated and checked, using patterns and other checks, before being sent to the database.</a:t>
            </a:r>
            <a:endParaRPr/>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36" name="Google Shape;336;p3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BOUNDARY DATA</a:t>
            </a:r>
            <a:endParaRPr b="1"/>
          </a:p>
        </p:txBody>
      </p:sp>
      <p:sp>
        <p:nvSpPr>
          <p:cNvPr id="342" name="Google Shape;342;p3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BOUNDARY DATA</a:t>
            </a:r>
            <a:endParaRPr b="1"/>
          </a:p>
        </p:txBody>
      </p:sp>
      <p:sp>
        <p:nvSpPr>
          <p:cNvPr id="348" name="Google Shape;348;p3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INVALID DATA</a:t>
            </a:r>
            <a:endParaRPr b="1"/>
          </a:p>
        </p:txBody>
      </p:sp>
      <p:sp>
        <p:nvSpPr>
          <p:cNvPr id="354" name="Google Shape;354;p3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FEEDBACK ON GUI</a:t>
            </a:r>
            <a:endParaRPr/>
          </a:p>
        </p:txBody>
      </p:sp>
      <p:sp>
        <p:nvSpPr>
          <p:cNvPr id="360" name="Google Shape;360;p3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66" name="Google Shape;366;p4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72" name="Google Shape;372;p41"/>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78" name="Google Shape;378;p4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(HTML)</a:t>
            </a:r>
            <a:endParaRPr b="1"/>
          </a:p>
        </p:txBody>
      </p:sp>
      <p:sp>
        <p:nvSpPr>
          <p:cNvPr id="384" name="Google Shape;384;p4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(CSS)</a:t>
            </a:r>
            <a:endParaRPr b="1"/>
          </a:p>
        </p:txBody>
      </p:sp>
      <p:sp>
        <p:nvSpPr>
          <p:cNvPr id="390" name="Google Shape;390;p4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USABILITY</a:t>
            </a:r>
            <a:endParaRPr/>
          </a:p>
        </p:txBody>
      </p:sp>
      <p:sp>
        <p:nvSpPr>
          <p:cNvPr id="124" name="Google Shape;124;p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Usability – How easy the user is able to interact with the website and preventing the user from inputting erroneous data</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Users should have no difficulty pressing buttons or filling in input fields and all types of devices should be able to use the website effectively by using media queries to resize the website to better allow the user to see elements on the website. The step by step form should be used with submit buttons and allowing the user to go back to change their settings. Users should not be able to add information that should not be added such as phone numbers in first name inputs.</a:t>
            </a:r>
            <a:endParaRPr sz="2400"/>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(JS)</a:t>
            </a:r>
            <a:endParaRPr b="1"/>
          </a:p>
        </p:txBody>
      </p:sp>
      <p:sp>
        <p:nvSpPr>
          <p:cNvPr id="396" name="Google Shape;396;p4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COMMENTS (HTML/CSS/JS)</a:t>
            </a:r>
            <a:endParaRPr b="1"/>
          </a:p>
        </p:txBody>
      </p:sp>
      <p:sp>
        <p:nvSpPr>
          <p:cNvPr id="402" name="Google Shape;402;p4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6"/>
        <p:cNvGrpSpPr/>
        <p:nvPr/>
      </p:nvGrpSpPr>
      <p:grpSpPr>
        <a:xfrm>
          <a:off x="0" y="0"/>
          <a:ext cx="0" cy="0"/>
          <a:chOff x="0" y="0"/>
          <a:chExt cx="0" cy="0"/>
        </a:xfrm>
      </p:grpSpPr>
      <p:sp>
        <p:nvSpPr>
          <p:cNvPr id="407" name="Google Shape;407;p4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408" name="Google Shape;408;p47"/>
          <p:cNvSpPr/>
          <p:nvPr/>
        </p:nvSpPr>
        <p:spPr>
          <a:xfrm>
            <a:off x="0" y="0"/>
            <a:ext cx="4654296"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409" name="Google Shape;409;p47"/>
          <p:cNvSpPr txBox="1">
            <a:spLocks noGrp="1"/>
          </p:cNvSpPr>
          <p:nvPr>
            <p:ph type="title"/>
          </p:nvPr>
        </p:nvSpPr>
        <p:spPr>
          <a:xfrm>
            <a:off x="964788" y="804333"/>
            <a:ext cx="3391900" cy="5249334"/>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br>
              <a:rPr lang="en-US" b="1">
                <a:solidFill>
                  <a:srgbClr val="FFFFFF"/>
                </a:solidFill>
              </a:rPr>
            </a:br>
            <a:r>
              <a:rPr lang="en-US" b="1">
                <a:solidFill>
                  <a:srgbClr val="FFFFFF"/>
                </a:solidFill>
              </a:rPr>
              <a:t>SETUP</a:t>
            </a:r>
            <a:endParaRPr b="1">
              <a:solidFill>
                <a:srgbClr val="FFFFFF"/>
              </a:solidFill>
            </a:endParaRPr>
          </a:p>
        </p:txBody>
      </p:sp>
      <p:sp>
        <p:nvSpPr>
          <p:cNvPr id="410" name="Google Shape;410;p47"/>
          <p:cNvSpPr txBox="1">
            <a:spLocks noGrp="1"/>
          </p:cNvSpPr>
          <p:nvPr>
            <p:ph type="body" idx="1"/>
          </p:nvPr>
        </p:nvSpPr>
        <p:spPr>
          <a:xfrm>
            <a:off x="4951048" y="804333"/>
            <a:ext cx="6306003" cy="5249334"/>
          </a:xfrm>
          <a:prstGeom prst="rect">
            <a:avLst/>
          </a:prstGeom>
          <a:noFill/>
          <a:ln>
            <a:noFill/>
          </a:ln>
        </p:spPr>
        <p:txBody>
          <a:bodyPr spcFirstLastPara="1" wrap="square" lIns="45700" tIns="45700" rIns="45700" bIns="45700" anchor="ctr"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8"/>
          <p:cNvSpPr txBox="1">
            <a:spLocks noGrp="1"/>
          </p:cNvSpPr>
          <p:nvPr>
            <p:ph type="title"/>
          </p:nvPr>
        </p:nvSpPr>
        <p:spPr>
          <a:xfrm>
            <a:off x="964788" y="804333"/>
            <a:ext cx="3391900" cy="5249334"/>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endParaRPr b="1">
              <a:solidFill>
                <a:srgbClr val="FFFFFF"/>
              </a:solidFill>
            </a:endParaRPr>
          </a:p>
        </p:txBody>
      </p:sp>
      <p:sp>
        <p:nvSpPr>
          <p:cNvPr id="416" name="Google Shape;416;p48"/>
          <p:cNvSpPr txBox="1">
            <a:spLocks noGrp="1"/>
          </p:cNvSpPr>
          <p:nvPr>
            <p:ph type="body" idx="1"/>
          </p:nvPr>
        </p:nvSpPr>
        <p:spPr>
          <a:xfrm>
            <a:off x="4951048" y="804333"/>
            <a:ext cx="6306003" cy="5249334"/>
          </a:xfrm>
          <a:prstGeom prst="rect">
            <a:avLst/>
          </a:prstGeom>
          <a:noFill/>
          <a:ln>
            <a:noFill/>
          </a:ln>
        </p:spPr>
        <p:txBody>
          <a:bodyPr spcFirstLastPara="1" wrap="square" lIns="45700" tIns="45700" rIns="45700" bIns="45700" anchor="ctr" anchorCtr="0">
            <a:normAutofit/>
          </a:bodyPr>
          <a:lstStyle/>
          <a:p>
            <a:pPr marL="91440" lvl="0" indent="-139700" algn="l" rtl="0">
              <a:lnSpc>
                <a:spcPct val="90000"/>
              </a:lnSpc>
              <a:spcBef>
                <a:spcPts val="0"/>
              </a:spcBef>
              <a:spcAft>
                <a:spcPts val="0"/>
              </a:spcAft>
              <a:buSzPts val="2200"/>
              <a:buChar char=" "/>
            </a:pPr>
            <a:r>
              <a:rPr lang="en-US" b="1"/>
              <a:t>Firebase database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endParaRPr b="1">
              <a:solidFill>
                <a:srgbClr val="FFFFFF"/>
              </a:solidFill>
            </a:endParaRPr>
          </a:p>
        </p:txBody>
      </p:sp>
      <p:sp>
        <p:nvSpPr>
          <p:cNvPr id="422" name="Google Shape;422;p4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Final video of testing evidence / split screened GUI with Firebase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g88209a0755_0_0"/>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Web Research- www.budget.co.nz</a:t>
            </a:r>
            <a:endParaRPr dirty="0"/>
          </a:p>
        </p:txBody>
      </p:sp>
      <p:pic>
        <p:nvPicPr>
          <p:cNvPr id="130" name="Google Shape;130;g88209a0755_0_0"/>
          <p:cNvPicPr preferRelativeResize="0"/>
          <p:nvPr/>
        </p:nvPicPr>
        <p:blipFill>
          <a:blip r:embed="rId3">
            <a:alphaModFix/>
          </a:blip>
          <a:stretch>
            <a:fillRect/>
          </a:stretch>
        </p:blipFill>
        <p:spPr>
          <a:xfrm>
            <a:off x="6197300" y="2613525"/>
            <a:ext cx="5939923" cy="2892600"/>
          </a:xfrm>
          <a:prstGeom prst="rect">
            <a:avLst/>
          </a:prstGeom>
          <a:noFill/>
          <a:ln>
            <a:noFill/>
          </a:ln>
        </p:spPr>
      </p:pic>
      <p:pic>
        <p:nvPicPr>
          <p:cNvPr id="131" name="Google Shape;131;g88209a0755_0_0"/>
          <p:cNvPicPr preferRelativeResize="0"/>
          <p:nvPr/>
        </p:nvPicPr>
        <p:blipFill>
          <a:blip r:embed="rId4">
            <a:alphaModFix/>
          </a:blip>
          <a:stretch>
            <a:fillRect/>
          </a:stretch>
        </p:blipFill>
        <p:spPr>
          <a:xfrm>
            <a:off x="0" y="2613525"/>
            <a:ext cx="6115499" cy="2566976"/>
          </a:xfrm>
          <a:prstGeom prst="rect">
            <a:avLst/>
          </a:prstGeom>
          <a:noFill/>
          <a:ln>
            <a:noFill/>
          </a:ln>
        </p:spPr>
      </p:pic>
      <p:sp>
        <p:nvSpPr>
          <p:cNvPr id="132" name="Google Shape;132;g88209a0755_0_0"/>
          <p:cNvSpPr txBox="1"/>
          <p:nvPr/>
        </p:nvSpPr>
        <p:spPr>
          <a:xfrm>
            <a:off x="315750" y="5506125"/>
            <a:ext cx="2013000" cy="52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Robust - does not allow user to move on until correct pick up date is entered. Must be today or later.</a:t>
            </a:r>
            <a:endParaRPr>
              <a:latin typeface="Twentieth Century"/>
              <a:ea typeface="Twentieth Century"/>
              <a:cs typeface="Twentieth Century"/>
              <a:sym typeface="Twentieth Century"/>
            </a:endParaRPr>
          </a:p>
        </p:txBody>
      </p:sp>
      <p:sp>
        <p:nvSpPr>
          <p:cNvPr id="133" name="Google Shape;133;g88209a0755_0_0"/>
          <p:cNvSpPr txBox="1"/>
          <p:nvPr/>
        </p:nvSpPr>
        <p:spPr>
          <a:xfrm>
            <a:off x="266425" y="1420975"/>
            <a:ext cx="1529400" cy="3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Gives a drop down of available locations for user to choose from</a:t>
            </a:r>
            <a:endParaRPr>
              <a:latin typeface="Twentieth Century"/>
              <a:ea typeface="Twentieth Century"/>
              <a:cs typeface="Twentieth Century"/>
              <a:sym typeface="Twentieth Century"/>
            </a:endParaRPr>
          </a:p>
        </p:txBody>
      </p:sp>
      <p:sp>
        <p:nvSpPr>
          <p:cNvPr id="134" name="Google Shape;134;g88209a0755_0_0"/>
          <p:cNvSpPr txBox="1"/>
          <p:nvPr/>
        </p:nvSpPr>
        <p:spPr>
          <a:xfrm>
            <a:off x="10420200" y="4035850"/>
            <a:ext cx="1618200" cy="2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price keeps it simple to understand for user</a:t>
            </a:r>
            <a:endParaRPr>
              <a:latin typeface="Twentieth Century"/>
              <a:ea typeface="Twentieth Century"/>
              <a:cs typeface="Twentieth Century"/>
              <a:sym typeface="Twentieth Century"/>
            </a:endParaRPr>
          </a:p>
        </p:txBody>
      </p:sp>
      <p:sp>
        <p:nvSpPr>
          <p:cNvPr id="135" name="Google Shape;135;g88209a0755_0_0"/>
          <p:cNvSpPr txBox="1"/>
          <p:nvPr/>
        </p:nvSpPr>
        <p:spPr>
          <a:xfrm>
            <a:off x="6838275" y="5565350"/>
            <a:ext cx="1529400" cy="4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All pictures are pointing the same way and in the same position</a:t>
            </a:r>
            <a:endParaRPr>
              <a:latin typeface="Twentieth Century"/>
              <a:ea typeface="Twentieth Century"/>
              <a:cs typeface="Twentieth Century"/>
              <a:sym typeface="Twentieth Century"/>
            </a:endParaRPr>
          </a:p>
        </p:txBody>
      </p:sp>
      <p:sp>
        <p:nvSpPr>
          <p:cNvPr id="136" name="Google Shape;136;g88209a0755_0_0"/>
          <p:cNvSpPr txBox="1"/>
          <p:nvPr/>
        </p:nvSpPr>
        <p:spPr>
          <a:xfrm>
            <a:off x="8476300" y="5614675"/>
            <a:ext cx="1677600" cy="9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Simple color scheme that matches the brand colours. </a:t>
            </a:r>
            <a:endParaRPr>
              <a:latin typeface="Twentieth Century"/>
              <a:ea typeface="Twentieth Century"/>
              <a:cs typeface="Twentieth Century"/>
              <a:sym typeface="Twentieth Century"/>
            </a:endParaRPr>
          </a:p>
        </p:txBody>
      </p:sp>
      <p:sp>
        <p:nvSpPr>
          <p:cNvPr id="137" name="Google Shape;137;g88209a0755_0_0"/>
          <p:cNvSpPr txBox="1"/>
          <p:nvPr/>
        </p:nvSpPr>
        <p:spPr>
          <a:xfrm>
            <a:off x="13244000" y="1443800"/>
            <a:ext cx="5331000" cy="6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Twentieth Century"/>
              <a:ea typeface="Twentieth Century"/>
              <a:cs typeface="Twentieth Century"/>
              <a:sym typeface="Twentieth Century"/>
            </a:endParaRPr>
          </a:p>
        </p:txBody>
      </p:sp>
      <p:sp>
        <p:nvSpPr>
          <p:cNvPr id="138" name="Google Shape;138;g88209a0755_0_0"/>
          <p:cNvSpPr txBox="1"/>
          <p:nvPr/>
        </p:nvSpPr>
        <p:spPr>
          <a:xfrm>
            <a:off x="3137475" y="5488250"/>
            <a:ext cx="2231400" cy="97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too much orange on booking form</a:t>
            </a:r>
            <a:endParaRPr>
              <a:latin typeface="Twentieth Century"/>
              <a:ea typeface="Twentieth Century"/>
              <a:cs typeface="Twentieth Century"/>
              <a:sym typeface="Twentieth Century"/>
            </a:endParaRPr>
          </a:p>
        </p:txBody>
      </p:sp>
      <p:sp>
        <p:nvSpPr>
          <p:cNvPr id="139" name="Google Shape;139;g88209a0755_0_0"/>
          <p:cNvSpPr txBox="1"/>
          <p:nvPr/>
        </p:nvSpPr>
        <p:spPr>
          <a:xfrm>
            <a:off x="6386000" y="1823250"/>
            <a:ext cx="4757100" cy="6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allows the user to sort the cars to better find a car.</a:t>
            </a:r>
            <a:endParaRPr>
              <a:latin typeface="Twentieth Century"/>
              <a:ea typeface="Twentieth Century"/>
              <a:cs typeface="Twentieth Century"/>
              <a:sym typeface="Twentieth Century"/>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88209a0755_0_13"/>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Web Research - www.hertz.co.nz</a:t>
            </a:r>
            <a:endParaRPr/>
          </a:p>
        </p:txBody>
      </p:sp>
      <p:pic>
        <p:nvPicPr>
          <p:cNvPr id="145" name="Google Shape;145;g88209a0755_0_13"/>
          <p:cNvPicPr preferRelativeResize="0"/>
          <p:nvPr/>
        </p:nvPicPr>
        <p:blipFill>
          <a:blip r:embed="rId3">
            <a:alphaModFix/>
          </a:blip>
          <a:stretch>
            <a:fillRect/>
          </a:stretch>
        </p:blipFill>
        <p:spPr>
          <a:xfrm>
            <a:off x="0" y="2540375"/>
            <a:ext cx="6009374" cy="1953045"/>
          </a:xfrm>
          <a:prstGeom prst="rect">
            <a:avLst/>
          </a:prstGeom>
          <a:noFill/>
          <a:ln>
            <a:noFill/>
          </a:ln>
        </p:spPr>
      </p:pic>
      <p:sp>
        <p:nvSpPr>
          <p:cNvPr id="146" name="Google Shape;146;g88209a0755_0_13"/>
          <p:cNvSpPr txBox="1"/>
          <p:nvPr/>
        </p:nvSpPr>
        <p:spPr>
          <a:xfrm>
            <a:off x="197350" y="4410825"/>
            <a:ext cx="2131500" cy="108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Dull grey borders that cover up much of the screen</a:t>
            </a:r>
            <a:endParaRPr>
              <a:latin typeface="Twentieth Century"/>
              <a:ea typeface="Twentieth Century"/>
              <a:cs typeface="Twentieth Century"/>
              <a:sym typeface="Twentieth Century"/>
            </a:endParaRPr>
          </a:p>
        </p:txBody>
      </p:sp>
      <p:sp>
        <p:nvSpPr>
          <p:cNvPr id="147" name="Google Shape;147;g88209a0755_0_13"/>
          <p:cNvSpPr txBox="1"/>
          <p:nvPr/>
        </p:nvSpPr>
        <p:spPr>
          <a:xfrm>
            <a:off x="2387950" y="4410825"/>
            <a:ext cx="3024900" cy="13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Forces the user to enter valid information however error message isn’t specific to which field is erroneous just general error message</a:t>
            </a:r>
            <a:endParaRPr>
              <a:latin typeface="Twentieth Century"/>
              <a:ea typeface="Twentieth Century"/>
              <a:cs typeface="Twentieth Century"/>
              <a:sym typeface="Twentieth Century"/>
            </a:endParaRPr>
          </a:p>
        </p:txBody>
      </p:sp>
      <p:pic>
        <p:nvPicPr>
          <p:cNvPr id="148" name="Google Shape;148;g88209a0755_0_13"/>
          <p:cNvPicPr preferRelativeResize="0"/>
          <p:nvPr/>
        </p:nvPicPr>
        <p:blipFill>
          <a:blip r:embed="rId4">
            <a:alphaModFix/>
          </a:blip>
          <a:stretch>
            <a:fillRect/>
          </a:stretch>
        </p:blipFill>
        <p:spPr>
          <a:xfrm>
            <a:off x="6009375" y="1938449"/>
            <a:ext cx="6182626" cy="3036176"/>
          </a:xfrm>
          <a:prstGeom prst="rect">
            <a:avLst/>
          </a:prstGeom>
          <a:noFill/>
          <a:ln>
            <a:noFill/>
          </a:ln>
        </p:spPr>
      </p:pic>
      <p:sp>
        <p:nvSpPr>
          <p:cNvPr id="149" name="Google Shape;149;g88209a0755_0_13"/>
          <p:cNvSpPr txBox="1"/>
          <p:nvPr/>
        </p:nvSpPr>
        <p:spPr>
          <a:xfrm>
            <a:off x="5999525" y="5071950"/>
            <a:ext cx="1440600" cy="73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bland and boring font choices.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Color scheme is dull, blue grey and yellow don’t match very well.</a:t>
            </a:r>
            <a:endParaRPr>
              <a:latin typeface="Twentieth Century"/>
              <a:ea typeface="Twentieth Century"/>
              <a:cs typeface="Twentieth Century"/>
              <a:sym typeface="Twentieth Century"/>
            </a:endParaRPr>
          </a:p>
        </p:txBody>
      </p:sp>
      <p:sp>
        <p:nvSpPr>
          <p:cNvPr id="150" name="Google Shape;150;g88209a0755_0_13"/>
          <p:cNvSpPr txBox="1"/>
          <p:nvPr/>
        </p:nvSpPr>
        <p:spPr>
          <a:xfrm>
            <a:off x="8190125" y="5131175"/>
            <a:ext cx="29307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car costs.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Shows your already confirmed details on the side so the user doesn't have to check.</a:t>
            </a:r>
            <a:endParaRPr>
              <a:latin typeface="Twentieth Century"/>
              <a:ea typeface="Twentieth Century"/>
              <a:cs typeface="Twentieth Century"/>
              <a:sym typeface="Twentieth Century"/>
            </a:endParaRPr>
          </a:p>
        </p:txBody>
      </p:sp>
      <p:sp>
        <p:nvSpPr>
          <p:cNvPr id="151" name="Google Shape;151;g88209a0755_0_13"/>
          <p:cNvSpPr txBox="1"/>
          <p:nvPr/>
        </p:nvSpPr>
        <p:spPr>
          <a:xfrm>
            <a:off x="11535250" y="5150900"/>
            <a:ext cx="5683800" cy="66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Twentieth Century"/>
              <a:ea typeface="Twentieth Century"/>
              <a:cs typeface="Twentieth Century"/>
              <a:sym typeface="Twentieth Century"/>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88209a0755_0_26"/>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Web Research - www.thrifty.co.nz</a:t>
            </a:r>
            <a:endParaRPr/>
          </a:p>
        </p:txBody>
      </p:sp>
      <p:pic>
        <p:nvPicPr>
          <p:cNvPr id="157" name="Google Shape;157;g88209a0755_0_26"/>
          <p:cNvPicPr preferRelativeResize="0"/>
          <p:nvPr/>
        </p:nvPicPr>
        <p:blipFill>
          <a:blip r:embed="rId3">
            <a:alphaModFix/>
          </a:blip>
          <a:stretch>
            <a:fillRect/>
          </a:stretch>
        </p:blipFill>
        <p:spPr>
          <a:xfrm>
            <a:off x="0" y="2255400"/>
            <a:ext cx="6319306" cy="1964900"/>
          </a:xfrm>
          <a:prstGeom prst="rect">
            <a:avLst/>
          </a:prstGeom>
          <a:noFill/>
          <a:ln>
            <a:noFill/>
          </a:ln>
        </p:spPr>
      </p:pic>
      <p:sp>
        <p:nvSpPr>
          <p:cNvPr id="158" name="Google Shape;158;g88209a0755_0_26"/>
          <p:cNvSpPr txBox="1"/>
          <p:nvPr/>
        </p:nvSpPr>
        <p:spPr>
          <a:xfrm>
            <a:off x="92550" y="4090725"/>
            <a:ext cx="1629000" cy="116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Vibrant and modern color scheme.</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Font scheme is unique and looks appealing</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p:txBody>
      </p:sp>
      <p:sp>
        <p:nvSpPr>
          <p:cNvPr id="159" name="Google Shape;159;g88209a0755_0_26"/>
          <p:cNvSpPr txBox="1"/>
          <p:nvPr/>
        </p:nvSpPr>
        <p:spPr>
          <a:xfrm>
            <a:off x="1971325" y="4220300"/>
            <a:ext cx="2211900" cy="110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Navbar easily allows users to navigate the site.</a:t>
            </a:r>
            <a:endParaRPr>
              <a:latin typeface="Twentieth Century"/>
              <a:ea typeface="Twentieth Century"/>
              <a:cs typeface="Twentieth Century"/>
              <a:sym typeface="Twentieth Century"/>
            </a:endParaRPr>
          </a:p>
        </p:txBody>
      </p:sp>
      <p:sp>
        <p:nvSpPr>
          <p:cNvPr id="160" name="Google Shape;160;g88209a0755_0_26"/>
          <p:cNvSpPr txBox="1"/>
          <p:nvPr/>
        </p:nvSpPr>
        <p:spPr>
          <a:xfrm>
            <a:off x="185100" y="5978775"/>
            <a:ext cx="3859500" cy="78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Drop down menu to select pick up location - robust</a:t>
            </a:r>
            <a:endParaRPr>
              <a:latin typeface="Twentieth Century"/>
              <a:ea typeface="Twentieth Century"/>
              <a:cs typeface="Twentieth Century"/>
              <a:sym typeface="Twentieth Century"/>
            </a:endParaRPr>
          </a:p>
        </p:txBody>
      </p:sp>
      <p:pic>
        <p:nvPicPr>
          <p:cNvPr id="161" name="Google Shape;161;g88209a0755_0_26"/>
          <p:cNvPicPr preferRelativeResize="0"/>
          <p:nvPr/>
        </p:nvPicPr>
        <p:blipFill>
          <a:blip r:embed="rId4">
            <a:alphaModFix/>
          </a:blip>
          <a:stretch>
            <a:fillRect/>
          </a:stretch>
        </p:blipFill>
        <p:spPr>
          <a:xfrm>
            <a:off x="6362550" y="1964625"/>
            <a:ext cx="5829449" cy="2881004"/>
          </a:xfrm>
          <a:prstGeom prst="rect">
            <a:avLst/>
          </a:prstGeom>
          <a:noFill/>
          <a:ln>
            <a:noFill/>
          </a:ln>
        </p:spPr>
      </p:pic>
      <p:sp>
        <p:nvSpPr>
          <p:cNvPr id="162" name="Google Shape;162;g88209a0755_0_26"/>
          <p:cNvSpPr txBox="1"/>
          <p:nvPr/>
        </p:nvSpPr>
        <p:spPr>
          <a:xfrm>
            <a:off x="9884400" y="3961175"/>
            <a:ext cx="2091600" cy="7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car costs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Side bar shows the users selected options</a:t>
            </a:r>
            <a:endParaRPr>
              <a:latin typeface="Twentieth Century"/>
              <a:ea typeface="Twentieth Century"/>
              <a:cs typeface="Twentieth Century"/>
              <a:sym typeface="Twentieth Century"/>
            </a:endParaRPr>
          </a:p>
        </p:txBody>
      </p:sp>
      <p:sp>
        <p:nvSpPr>
          <p:cNvPr id="163" name="Google Shape;163;g88209a0755_0_26"/>
          <p:cNvSpPr txBox="1"/>
          <p:nvPr/>
        </p:nvSpPr>
        <p:spPr>
          <a:xfrm>
            <a:off x="6413750" y="4932950"/>
            <a:ext cx="3248400" cy="83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modern style. Vibrant buttons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Too much blue - more color pop needed.</a:t>
            </a:r>
            <a:endParaRPr>
              <a:latin typeface="Twentieth Century"/>
              <a:ea typeface="Twentieth Century"/>
              <a:cs typeface="Twentieth Century"/>
              <a:sym typeface="Twentieth Century"/>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STEP 1 : DEFINE YOUR AUDIENCE</a:t>
            </a:r>
            <a:endParaRPr b="1"/>
          </a:p>
        </p:txBody>
      </p:sp>
      <p:sp>
        <p:nvSpPr>
          <p:cNvPr id="169" name="Google Shape;169;p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Who is your target audience?</a:t>
            </a:r>
            <a:endParaRPr/>
          </a:p>
          <a:p>
            <a:pPr marL="91440" lvl="0" indent="-152400" algn="l" rtl="0">
              <a:lnSpc>
                <a:spcPct val="90000"/>
              </a:lnSpc>
              <a:spcBef>
                <a:spcPts val="1400"/>
              </a:spcBef>
              <a:spcAft>
                <a:spcPts val="0"/>
              </a:spcAft>
              <a:buSzPts val="2400"/>
              <a:buChar char=" "/>
            </a:pPr>
            <a:r>
              <a:rPr lang="en-US" sz="2400"/>
              <a:t>The target audience will largely be tourists who are looking to rent a car and thus the majority will not be from Dunedin and may be from overseas. The audience must be older than 25 so that they can book the car however they will most likely be younger than 50. Other users may be parents looking to book a hire car for a family and may require extras such as a booster seat.</a:t>
            </a:r>
            <a:endParaRPr/>
          </a:p>
          <a:p>
            <a:pPr marL="91440" lvl="0" indent="0" algn="l" rtl="0">
              <a:lnSpc>
                <a:spcPct val="90000"/>
              </a:lnSpc>
              <a:spcBef>
                <a:spcPts val="1400"/>
              </a:spcBef>
              <a:spcAft>
                <a:spcPts val="0"/>
              </a:spcAft>
              <a:buSzPts val="2200"/>
              <a:buNone/>
            </a:pPr>
            <a:endParaRPr/>
          </a:p>
          <a:p>
            <a:pPr marL="91440" lvl="0" indent="0" algn="l" rtl="0">
              <a:lnSpc>
                <a:spcPct val="90000"/>
              </a:lnSpc>
              <a:spcBef>
                <a:spcPts val="1400"/>
              </a:spcBef>
              <a:spcAft>
                <a:spcPts val="0"/>
              </a:spcAft>
              <a:buSzPts val="2200"/>
              <a:buNone/>
            </a:pPr>
            <a:endParaRPr/>
          </a:p>
        </p:txBody>
      </p:sp>
    </p:spTree>
  </p:cSld>
  <p:clrMapOvr>
    <a:masterClrMapping/>
  </p:clrMapOvr>
</p:sld>
</file>

<file path=ppt/theme/theme1.xml><?xml version="1.0" encoding="utf-8"?>
<a:theme xmlns:a="http://schemas.openxmlformats.org/drawingml/2006/main" name="Integral">
  <a:themeElements>
    <a:clrScheme name="Integral">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1712</TotalTime>
  <Words>1500</Words>
  <Application>Microsoft Office PowerPoint</Application>
  <PresentationFormat>Widescreen</PresentationFormat>
  <Paragraphs>159</Paragraphs>
  <Slides>54</Slides>
  <Notes>50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54</vt:i4>
      </vt:variant>
    </vt:vector>
  </HeadingPairs>
  <TitlesOfParts>
    <vt:vector size="58" baseType="lpstr">
      <vt:lpstr>Arial</vt:lpstr>
      <vt:lpstr>Noto Sans Symbols</vt:lpstr>
      <vt:lpstr>Twentieth Century</vt:lpstr>
      <vt:lpstr>Integral</vt:lpstr>
      <vt:lpstr>ASSESSMENT:  KIWI KARS</vt:lpstr>
      <vt:lpstr>STEP 1 : DEFINE YOUR RELEVANT IMPLICATIONS</vt:lpstr>
      <vt:lpstr>IMPLICATION - AESTHETIC</vt:lpstr>
      <vt:lpstr>IMPLICATION - FUNCTIONALITY</vt:lpstr>
      <vt:lpstr>IMPLICATION - USABILITY</vt:lpstr>
      <vt:lpstr>Web Research- www.budget.co.nz</vt:lpstr>
      <vt:lpstr>Web Research - www.hertz.co.nz</vt:lpstr>
      <vt:lpstr>Web Research - www.thrifty.co.nz</vt:lpstr>
      <vt:lpstr>STEP 1 : DEFINE YOUR AUDIENCE</vt:lpstr>
      <vt:lpstr>USERS ACCESSING THE SITE</vt:lpstr>
      <vt:lpstr>DEFINE THE KEY STEPS OF THIS PROJECT</vt:lpstr>
      <vt:lpstr>PROJECT MANAGEMENT TOOL: TRELLO</vt:lpstr>
      <vt:lpstr>Client Specifications:</vt:lpstr>
      <vt:lpstr>STEP 2:IDEATE (HIGH FIDELITY WIREFRAME)</vt:lpstr>
      <vt:lpstr>WIREFRAME FEEDBACK</vt:lpstr>
      <vt:lpstr>FONT COMBINATIONS</vt:lpstr>
      <vt:lpstr>COLOUR PALETTES</vt:lpstr>
      <vt:lpstr>FEEDBACK ON FONTS/COLOURS</vt:lpstr>
      <vt:lpstr>SITE SET UP</vt:lpstr>
      <vt:lpstr>SET UP THE GUI</vt:lpstr>
      <vt:lpstr>Day 1</vt:lpstr>
      <vt:lpstr>Trello</vt:lpstr>
      <vt:lpstr>Day 2</vt:lpstr>
      <vt:lpstr>PowerPoint Presentation</vt:lpstr>
      <vt:lpstr>TRIALING INPUTS</vt:lpstr>
      <vt:lpstr>PowerPoint Presentation</vt:lpstr>
      <vt:lpstr>TRIALING INPUTS</vt:lpstr>
      <vt:lpstr>FEEBACK ON THE FUNCTIONALITY</vt:lpstr>
      <vt:lpstr>FEEBACK ON THE ASETHETHICS</vt:lpstr>
      <vt:lpstr>FEEBACK ON THE USABILILTY</vt:lpstr>
      <vt:lpstr>TRIALING LAYOUTS</vt:lpstr>
      <vt:lpstr>TRIALING OUTPUTS / ERROR MESSAGES</vt:lpstr>
      <vt:lpstr>TRIALING OUTPUTS / ERROR MESSAGES</vt:lpstr>
      <vt:lpstr>IMPROVING THE FUNCTIONALITY</vt:lpstr>
      <vt:lpstr>TRIALING OUTPUTS / ERROR MESSAGES</vt:lpstr>
      <vt:lpstr>DEBUGGING : WORKS ON EXPECTED DATA</vt:lpstr>
      <vt:lpstr>DEBUGGING : WORKS ON EXPECTED DATA</vt:lpstr>
      <vt:lpstr>DEBUGGING : WORKS ON EXPECTED DATA</vt:lpstr>
      <vt:lpstr>DEBUGGING : WORKS ON EXPECTED DATA</vt:lpstr>
      <vt:lpstr>DEBUGGING : WORKS ON EXPECTED DATA</vt:lpstr>
      <vt:lpstr>DEBUGGING : WORKS ON BOUNDARY DATA</vt:lpstr>
      <vt:lpstr>DEBUGGING : WORKS ON BOUNDARY DATA</vt:lpstr>
      <vt:lpstr>DEBUGGING : WORKS ON INVALID DATA</vt:lpstr>
      <vt:lpstr>FEEDBACK ON GUI</vt:lpstr>
      <vt:lpstr>REFINEMENTS</vt:lpstr>
      <vt:lpstr>REFINEMENTS</vt:lpstr>
      <vt:lpstr>REFINEMENTS</vt:lpstr>
      <vt:lpstr>EVIDENCE OF CODE VALIDATION (HTML)</vt:lpstr>
      <vt:lpstr>EVIDENCE OF CODE VALIDATION (CSS)</vt:lpstr>
      <vt:lpstr>EVIDENCE OF CODE VALIDATION (JS)</vt:lpstr>
      <vt:lpstr>EVIDENCE OF CODE COMMENTS (HTML/CSS/JS)</vt:lpstr>
      <vt:lpstr>PERSISTENT STORAGE (FIREBASE DATABASE) SETUP</vt:lpstr>
      <vt:lpstr>PERSISTENT STORAGE (FIREBASE DATABASE)</vt:lpstr>
      <vt:lpstr>PERSISTENT STORAGE (FIREBASE DATABASE)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ASSESSMENT:  KIWI KARS</dc:title>
  <dc:creator>Nicole Bennett</dc:creator>
  <cp:lastModifiedBy>Callum Cooper</cp:lastModifiedBy>
  <cp:revision>15</cp:revision>
  <dcterms:created xsi:type="dcterms:W3CDTF">2019-08-05T00:18:44Z</dcterms:created>
  <dcterms:modified xsi:type="dcterms:W3CDTF">2020-06-18T03:01:42Z</dcterms:modified>
</cp:coreProperties>
</file>